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80" r:id="rId24"/>
    <p:sldId id="282" r:id="rId25"/>
    <p:sldId id="283" r:id="rId26"/>
    <p:sldId id="284" r:id="rId27"/>
    <p:sldId id="285" r:id="rId28"/>
    <p:sldId id="286" r:id="rId29"/>
    <p:sldId id="287" r:id="rId30"/>
    <p:sldId id="288" r:id="rId31"/>
    <p:sldId id="289" r:id="rId32"/>
    <p:sldId id="29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9BFEED-34AF-4205-B52D-8DD1269AA15E}" type="datetimeFigureOut">
              <a:rPr lang="en-US" smtClean="0"/>
              <a:pPr/>
              <a:t>1/30/2017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8AF881-673D-46B9-A5D1-F139EDDB6BE2}" type="slidenum">
              <a:rPr lang="en-US" smtClean="0"/>
              <a:pPr/>
              <a:t>‹#›</a:t>
            </a:fld>
            <a:endParaRPr lang="en-US"/>
          </a:p>
        </p:txBody>
      </p:sp>
    </p:spTree>
    <p:extLst>
      <p:ext uri="{BB962C8B-B14F-4D97-AF65-F5344CB8AC3E}">
        <p14:creationId xmlns="" xmlns:p14="http://schemas.microsoft.com/office/powerpoint/2010/main" val="3939735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4F1EE8-2B4A-4C5C-AF69-E3CBA2DF2C5D}" type="slidenum">
              <a:rPr lang="sr-Latn-CS"/>
              <a:pPr/>
              <a:t>2</a:t>
            </a:fld>
            <a:endParaRPr lang="sr-Latn-C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F418EF-D257-4A8F-AD07-0CB7A817DCCE}" type="slidenum">
              <a:rPr lang="sr-Latn-CS"/>
              <a:pPr/>
              <a:t>11</a:t>
            </a:fld>
            <a:endParaRPr lang="sr-Latn-C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6C922C-7A83-4D34-88BE-5B9542A9C6C1}" type="slidenum">
              <a:rPr lang="sr-Latn-CS"/>
              <a:pPr/>
              <a:t>12</a:t>
            </a:fld>
            <a:endParaRPr lang="sr-Latn-C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04E61-68DE-49B2-B115-48FE4FB16A0C}" type="slidenum">
              <a:rPr lang="sr-Latn-CS"/>
              <a:pPr/>
              <a:t>13</a:t>
            </a:fld>
            <a:endParaRPr lang="sr-Latn-C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C0ADDF-284C-4F4E-9043-84207809F47B}" type="slidenum">
              <a:rPr lang="sr-Latn-CS"/>
              <a:pPr/>
              <a:t>14</a:t>
            </a:fld>
            <a:endParaRPr lang="sr-Latn-C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26D261-EDC2-4960-95AE-435ACC308992}" type="slidenum">
              <a:rPr lang="sr-Latn-CS"/>
              <a:pPr/>
              <a:t>15</a:t>
            </a:fld>
            <a:endParaRPr lang="sr-Latn-C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D0A3F4-28AA-46BD-96CD-DE5A24F13EFC}" type="slidenum">
              <a:rPr lang="sr-Latn-CS"/>
              <a:pPr/>
              <a:t>16</a:t>
            </a:fld>
            <a:endParaRPr lang="sr-Latn-C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D468FE-AE4A-420C-988D-95D140F7939F}" type="slidenum">
              <a:rPr lang="sr-Latn-CS"/>
              <a:pPr/>
              <a:t>17</a:t>
            </a:fld>
            <a:endParaRPr lang="sr-Latn-C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6D52A0-00D7-4F45-BCB9-CFD2A2E398FC}" type="slidenum">
              <a:rPr lang="sr-Latn-CS"/>
              <a:pPr/>
              <a:t>18</a:t>
            </a:fld>
            <a:endParaRPr lang="sr-Latn-C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1C20B7-60ED-4DFA-8D8F-7811BD25048B}" type="slidenum">
              <a:rPr lang="sr-Latn-CS"/>
              <a:pPr/>
              <a:t>19</a:t>
            </a:fld>
            <a:endParaRPr lang="sr-Latn-C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892ACC-C6BA-441C-9C09-A54ED89B5862}" type="slidenum">
              <a:rPr lang="sr-Latn-CS"/>
              <a:pPr/>
              <a:t>20</a:t>
            </a:fld>
            <a:endParaRPr lang="sr-Latn-C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476688-89EC-4479-8B46-2048CB54D272}" type="slidenum">
              <a:rPr lang="sr-Latn-CS"/>
              <a:pPr/>
              <a:t>3</a:t>
            </a:fld>
            <a:endParaRPr lang="sr-Latn-C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FB0AB5-D7C9-47BB-9D36-8EA3D7D89A58}" type="slidenum">
              <a:rPr lang="sr-Latn-CS"/>
              <a:pPr/>
              <a:t>21</a:t>
            </a:fld>
            <a:endParaRPr lang="sr-Latn-C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1E4CD5-507E-4FDE-B82A-EBE7DBADFE95}" type="slidenum">
              <a:rPr lang="sr-Latn-CS"/>
              <a:pPr/>
              <a:t>22</a:t>
            </a:fld>
            <a:endParaRPr lang="sr-Latn-C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9C3B7-66DF-4CC7-A9F7-DA4160E5F2A3}" type="slidenum">
              <a:rPr lang="sr-Latn-CS"/>
              <a:pPr/>
              <a:t>23</a:t>
            </a:fld>
            <a:endParaRPr lang="sr-Latn-C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6AB110-8FF9-4B9B-A72D-836E91EA8BC8}" type="slidenum">
              <a:rPr lang="sr-Latn-CS"/>
              <a:pPr/>
              <a:t>24</a:t>
            </a:fld>
            <a:endParaRPr lang="sr-Latn-C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1E077F-8B51-439F-BC52-E513E41801C7}" type="slidenum">
              <a:rPr lang="sr-Latn-CS"/>
              <a:pPr/>
              <a:t>25</a:t>
            </a:fld>
            <a:endParaRPr lang="sr-Latn-C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B41CB3-B1E5-44CD-9E0F-98EAC05BEF2B}" type="slidenum">
              <a:rPr lang="sr-Latn-CS"/>
              <a:pPr/>
              <a:t>26</a:t>
            </a:fld>
            <a:endParaRPr lang="sr-Latn-C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41CE6E-CACE-44FD-8B45-3D188A2B668E}" type="slidenum">
              <a:rPr lang="sr-Latn-CS"/>
              <a:pPr/>
              <a:t>27</a:t>
            </a:fld>
            <a:endParaRPr lang="sr-Latn-C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23E81B-830D-418D-8833-DE374478F9AC}" type="slidenum">
              <a:rPr lang="sr-Latn-CS"/>
              <a:pPr/>
              <a:t>4</a:t>
            </a:fld>
            <a:endParaRPr lang="sr-Latn-C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DB2456-89E3-4DDB-AFF1-FBA63F791A8E}" type="slidenum">
              <a:rPr lang="sr-Latn-CS"/>
              <a:pPr/>
              <a:t>5</a:t>
            </a:fld>
            <a:endParaRPr lang="sr-Latn-C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C7AC24-FB1F-4E62-BCC0-0EC6631AEA2D}" type="slidenum">
              <a:rPr lang="sr-Latn-CS"/>
              <a:pPr/>
              <a:t>6</a:t>
            </a:fld>
            <a:endParaRPr lang="sr-Latn-C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1F785E-9C8E-49FF-BA79-05D8F455C57A}" type="slidenum">
              <a:rPr lang="sr-Latn-CS"/>
              <a:pPr/>
              <a:t>7</a:t>
            </a:fld>
            <a:endParaRPr lang="sr-Latn-C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8D3D62-3C62-4B1E-A9E0-8F46ADA7122A}" type="slidenum">
              <a:rPr lang="sr-Latn-CS"/>
              <a:pPr/>
              <a:t>8</a:t>
            </a:fld>
            <a:endParaRPr lang="sr-Latn-C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36786-764C-4645-BF93-EFE8991055C7}" type="slidenum">
              <a:rPr lang="sr-Latn-CS"/>
              <a:pPr/>
              <a:t>9</a:t>
            </a:fld>
            <a:endParaRPr lang="sr-Latn-C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sr-Latn-C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9365EE-677A-4A37-9CC2-AE2DCC2D48B6}" type="slidenum">
              <a:rPr lang="sr-Latn-CS"/>
              <a:pPr/>
              <a:t>10</a:t>
            </a:fld>
            <a:endParaRPr lang="sr-Latn-C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sr-Latn-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9710FE-1C33-4FF4-AC9F-62C9A4BA864F}" type="datetimeFigureOut">
              <a:rPr lang="en-US" smtClean="0"/>
              <a:pPr/>
              <a:t>1/30/2017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9710FE-1C33-4FF4-AC9F-62C9A4BA864F}" type="datetimeFigureOut">
              <a:rPr lang="en-US" smtClean="0"/>
              <a:pPr/>
              <a:t>1/30/2017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9710FE-1C33-4FF4-AC9F-62C9A4BA864F}" type="datetimeFigureOut">
              <a:rPr lang="en-US" smtClean="0"/>
              <a:pPr/>
              <a:t>1/30/2017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9710FE-1C33-4FF4-AC9F-62C9A4BA864F}" type="datetimeFigureOut">
              <a:rPr lang="en-US" smtClean="0"/>
              <a:pPr/>
              <a:t>1/30/2017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710FE-1C33-4FF4-AC9F-62C9A4BA864F}" type="datetimeFigureOut">
              <a:rPr lang="en-US" smtClean="0"/>
              <a:pPr/>
              <a:t>1/30/2017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9710FE-1C33-4FF4-AC9F-62C9A4BA864F}" type="datetimeFigureOut">
              <a:rPr lang="en-US" smtClean="0"/>
              <a:pPr/>
              <a:t>1/30/2017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9710FE-1C33-4FF4-AC9F-62C9A4BA864F}" type="datetimeFigureOut">
              <a:rPr lang="en-US" smtClean="0"/>
              <a:pPr/>
              <a:t>1/30/2017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9710FE-1C33-4FF4-AC9F-62C9A4BA864F}" type="datetimeFigureOut">
              <a:rPr lang="en-US" smtClean="0"/>
              <a:pPr/>
              <a:t>1/30/2017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9710FE-1C33-4FF4-AC9F-62C9A4BA864F}" type="datetimeFigureOut">
              <a:rPr lang="en-US" smtClean="0"/>
              <a:pPr/>
              <a:t>1/30/2017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710FE-1C33-4FF4-AC9F-62C9A4BA864F}" type="datetimeFigureOut">
              <a:rPr lang="en-US" smtClean="0"/>
              <a:pPr/>
              <a:t>1/30/2017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710FE-1C33-4FF4-AC9F-62C9A4BA864F}" type="datetimeFigureOut">
              <a:rPr lang="en-US" smtClean="0"/>
              <a:pPr/>
              <a:t>1/30/2017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BAB54-D3A6-44A3-A1EA-99C900CEC5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38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9710FE-1C33-4FF4-AC9F-62C9A4BA864F}" type="datetimeFigureOut">
              <a:rPr lang="en-US" smtClean="0"/>
              <a:pPr/>
              <a:t>1/30/2017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BAB54-D3A6-44A3-A1EA-99C900CEC5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653901"/>
            <a:ext cx="7929618" cy="3143251"/>
          </a:xfrm>
        </p:spPr>
        <p:txBody>
          <a:bodyPr>
            <a:normAutofit fontScale="90000"/>
          </a:bodyPr>
          <a:lstStyle/>
          <a:p>
            <a:r>
              <a:rPr lang="sr-Latn-RS" dirty="0" smtClean="0"/>
              <a:t/>
            </a:r>
            <a:br>
              <a:rPr lang="sr-Latn-RS" dirty="0" smtClean="0"/>
            </a:br>
            <a:r>
              <a:rPr lang="sr-Latn-RS" dirty="0" smtClean="0"/>
              <a:t/>
            </a:r>
            <a:br>
              <a:rPr lang="sr-Latn-RS" dirty="0" smtClean="0"/>
            </a:br>
            <a:r>
              <a:rPr lang="ru-RU" sz="3600" dirty="0" smtClean="0"/>
              <a:t>Увод у фармакологију. </a:t>
            </a:r>
            <a:r>
              <a:rPr lang="sr-Latn-RS" sz="3600" dirty="0" smtClean="0"/>
              <a:t/>
            </a:r>
            <a:br>
              <a:rPr lang="sr-Latn-RS" sz="3600" dirty="0" smtClean="0"/>
            </a:br>
            <a:r>
              <a:rPr lang="ru-RU" sz="3600" dirty="0" smtClean="0"/>
              <a:t>Примена, апсорпција и транспорт лекова кроз ћелијску мембрану. </a:t>
            </a:r>
            <a:br>
              <a:rPr lang="ru-RU" sz="3600" dirty="0" smtClean="0"/>
            </a:br>
            <a:r>
              <a:rPr lang="ru-RU" sz="3600" dirty="0" smtClean="0"/>
              <a:t>Везе лека са рецептором</a:t>
            </a:r>
            <a:endParaRPr lang="en-US" sz="3600" dirty="0"/>
          </a:p>
        </p:txBody>
      </p:sp>
      <p:sp>
        <p:nvSpPr>
          <p:cNvPr id="3" name="Subtitle 2"/>
          <p:cNvSpPr>
            <a:spLocks noGrp="1"/>
          </p:cNvSpPr>
          <p:nvPr>
            <p:ph type="subTitle" idx="1"/>
          </p:nvPr>
        </p:nvSpPr>
        <p:spPr>
          <a:xfrm>
            <a:off x="1357290" y="5235470"/>
            <a:ext cx="6400800" cy="785818"/>
          </a:xfrm>
        </p:spPr>
        <p:txBody>
          <a:bodyPr>
            <a:normAutofit/>
          </a:bodyPr>
          <a:lstStyle/>
          <a:p>
            <a:r>
              <a:rPr lang="sr-Cyrl-RS" sz="2800" dirty="0" smtClean="0"/>
              <a:t>П</a:t>
            </a:r>
            <a:r>
              <a:rPr lang="sr-Cyrl-CS" sz="2800" dirty="0" smtClean="0"/>
              <a:t>роф. др Слободан Јанковић</a:t>
            </a:r>
            <a:endParaRPr lang="en-US" sz="2800" dirty="0"/>
          </a:p>
        </p:txBody>
      </p:sp>
      <p:pic>
        <p:nvPicPr>
          <p:cNvPr id="4" name="Picture 3"/>
          <p:cNvPicPr>
            <a:picLocks noChangeAspect="1" noChangeArrowheads="1"/>
          </p:cNvPicPr>
          <p:nvPr/>
        </p:nvPicPr>
        <p:blipFill>
          <a:blip r:embed="rId2" cstate="print"/>
          <a:srcRect/>
          <a:stretch>
            <a:fillRect/>
          </a:stretch>
        </p:blipFill>
        <p:spPr bwMode="auto">
          <a:xfrm>
            <a:off x="2000232" y="214290"/>
            <a:ext cx="5040312" cy="1200150"/>
          </a:xfrm>
          <a:prstGeom prst="rect">
            <a:avLst/>
          </a:prstGeom>
          <a:noFill/>
          <a:ln w="9525">
            <a:noFill/>
            <a:miter lim="800000"/>
            <a:headEnd/>
            <a:tailEnd/>
          </a:ln>
        </p:spPr>
      </p:pic>
      <p:sp>
        <p:nvSpPr>
          <p:cNvPr id="5" name="Rectangle 4"/>
          <p:cNvSpPr/>
          <p:nvPr/>
        </p:nvSpPr>
        <p:spPr>
          <a:xfrm>
            <a:off x="428596" y="1357299"/>
            <a:ext cx="8286808" cy="1107996"/>
          </a:xfrm>
          <a:prstGeom prst="rect">
            <a:avLst/>
          </a:prstGeom>
        </p:spPr>
        <p:txBody>
          <a:bodyPr wrap="square">
            <a:spAutoFit/>
          </a:bodyPr>
          <a:lstStyle/>
          <a:p>
            <a:pPr algn="ctr"/>
            <a:r>
              <a:rPr lang="sr-Cyrl-CS" sz="2200" dirty="0" smtClean="0"/>
              <a:t>ИНТЕГРИСАНЕ</a:t>
            </a:r>
            <a:r>
              <a:rPr lang="sr-Latn-CS" sz="2200" dirty="0" smtClean="0"/>
              <a:t> </a:t>
            </a:r>
            <a:r>
              <a:rPr lang="sr-Cyrl-CS" sz="2200" dirty="0" smtClean="0"/>
              <a:t>АКАДЕМСКЕ СТУДИЈЕ ФАРМАЦИЈЕ</a:t>
            </a:r>
            <a:br>
              <a:rPr lang="sr-Cyrl-CS" sz="2200" dirty="0" smtClean="0"/>
            </a:br>
            <a:r>
              <a:rPr lang="sr-Cyrl-CS" sz="2200" dirty="0" smtClean="0"/>
              <a:t>Б16 - Фармакологија 1</a:t>
            </a:r>
            <a:br>
              <a:rPr lang="sr-Cyrl-CS" sz="2200" dirty="0" smtClean="0"/>
            </a:br>
            <a:r>
              <a:rPr lang="sr-Cyrl-CS" sz="2200" dirty="0" smtClean="0"/>
              <a:t>Предавање </a:t>
            </a:r>
            <a:r>
              <a:rPr lang="sr-Latn-CS" sz="2200" dirty="0" smtClean="0"/>
              <a:t>1</a:t>
            </a:r>
            <a:endParaRPr lang="en-US"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descr="Blue tissue paper"/>
          <p:cNvSpPr>
            <a:spLocks noGrp="1" noChangeArrowheads="1"/>
          </p:cNvSpPr>
          <p:nvPr>
            <p:ph type="body" idx="1"/>
          </p:nvPr>
        </p:nvSpPr>
        <p:spPr>
          <a:xfrm>
            <a:off x="0" y="914400"/>
            <a:ext cx="9144000" cy="5943600"/>
          </a:xfrm>
          <a:blipFill dpi="0" rotWithShape="0">
            <a:blip r:embed="rId3" cstate="print"/>
            <a:srcRect/>
            <a:tile tx="0" ty="0" sx="100000" sy="100000" flip="none" algn="tl"/>
          </a:blipFill>
        </p:spPr>
        <p:txBody>
          <a:bodyPr/>
          <a:lstStyle/>
          <a:p>
            <a:pPr>
              <a:buFont typeface="Wingdings" pitchFamily="2" charset="2"/>
              <a:buChar char="v"/>
            </a:pPr>
            <a:r>
              <a:rPr lang="sr-Cyrl-CS" sz="1600" b="1">
                <a:solidFill>
                  <a:srgbClr val="CC0000"/>
                </a:solidFill>
              </a:rPr>
              <a:t>Лингвалете</a:t>
            </a:r>
            <a:r>
              <a:rPr lang="sr-Cyrl-CS" sz="1600"/>
              <a:t> (</a:t>
            </a:r>
            <a:r>
              <a:rPr lang="sr-Latn-CS" sz="1600" b="1">
                <a:solidFill>
                  <a:srgbClr val="AB57FF"/>
                </a:solidFill>
              </a:rPr>
              <a:t>lingualettae</a:t>
            </a:r>
            <a:r>
              <a:rPr lang="sr-Latn-CS" sz="1600"/>
              <a:t>) </a:t>
            </a:r>
            <a:r>
              <a:rPr lang="sr-Cyrl-CS" sz="1600"/>
              <a:t>су таблете које се стављају под језик. </a:t>
            </a:r>
            <a:endParaRPr lang="sr-Latn-CS" sz="1600"/>
          </a:p>
          <a:p>
            <a:pPr>
              <a:buFont typeface="Wingdings" pitchFamily="2" charset="2"/>
              <a:buChar char="v"/>
            </a:pPr>
            <a:r>
              <a:rPr lang="sr-Cyrl-CS" sz="1600" b="1">
                <a:solidFill>
                  <a:srgbClr val="CC0000"/>
                </a:solidFill>
              </a:rPr>
              <a:t>Букалете</a:t>
            </a:r>
            <a:r>
              <a:rPr lang="sr-Cyrl-CS" sz="1600"/>
              <a:t> </a:t>
            </a:r>
            <a:r>
              <a:rPr lang="sr-Latn-CS" sz="1600"/>
              <a:t>(</a:t>
            </a:r>
            <a:r>
              <a:rPr lang="sr-Latn-CS" sz="1600" b="1">
                <a:solidFill>
                  <a:srgbClr val="AB57FF"/>
                </a:solidFill>
              </a:rPr>
              <a:t>bucalettae</a:t>
            </a:r>
            <a:r>
              <a:rPr lang="sr-Latn-CS" sz="1600"/>
              <a:t>) </a:t>
            </a:r>
            <a:r>
              <a:rPr lang="sr-Cyrl-CS" sz="1600"/>
              <a:t>су таблете које се држе између гингиве и слузнице образа док се саме не распадну.</a:t>
            </a:r>
            <a:endParaRPr lang="sr-Latn-CS" sz="1600"/>
          </a:p>
          <a:p>
            <a:pPr>
              <a:buFont typeface="Wingdings" pitchFamily="2" charset="2"/>
              <a:buNone/>
            </a:pPr>
            <a:endParaRPr lang="sr-Cyrl-CS" sz="800"/>
          </a:p>
          <a:p>
            <a:pPr>
              <a:buFont typeface="Wingdings" pitchFamily="2" charset="2"/>
              <a:buNone/>
            </a:pPr>
            <a:r>
              <a:rPr lang="sr-Cyrl-CS" sz="1600"/>
              <a:t>	Липосолубилан лек се брзо апсорбује преко добро прокрвљене слузнице усне дупље и у срце стиже горњом шупљом веном, заобилазећи јетру. </a:t>
            </a:r>
            <a:endParaRPr lang="sr-Latn-CS" sz="1600"/>
          </a:p>
          <a:p>
            <a:pPr>
              <a:buFont typeface="Wingdings" pitchFamily="2" charset="2"/>
              <a:buNone/>
            </a:pPr>
            <a:endParaRPr lang="sr-Cyrl-CS" sz="800"/>
          </a:p>
          <a:p>
            <a:pPr>
              <a:buFont typeface="Wingdings" pitchFamily="2" charset="2"/>
              <a:buNone/>
            </a:pPr>
            <a:r>
              <a:rPr lang="sr-Cyrl-CS" sz="1600" b="1">
                <a:solidFill>
                  <a:srgbClr val="CC0000"/>
                </a:solidFill>
              </a:rPr>
              <a:t>	Предности:</a:t>
            </a:r>
          </a:p>
          <a:p>
            <a:pPr lvl="1">
              <a:buFont typeface="Wingdings" pitchFamily="2" charset="2"/>
              <a:buChar char="Ø"/>
            </a:pPr>
            <a:r>
              <a:rPr lang="sr-Cyrl-CS" sz="1600"/>
              <a:t>Брза апсорпција, брзо дејство </a:t>
            </a:r>
            <a:endParaRPr lang="sr-Latn-CS" sz="1600"/>
          </a:p>
          <a:p>
            <a:pPr lvl="1">
              <a:buFont typeface="Wingdings" pitchFamily="2" charset="2"/>
              <a:buChar char="Ø"/>
            </a:pPr>
            <a:r>
              <a:rPr lang="sr-Cyrl-CS" sz="1600"/>
              <a:t>Прелазак у крвоток без баријера (слузница танког црева, јетра)</a:t>
            </a:r>
          </a:p>
          <a:p>
            <a:pPr>
              <a:buFont typeface="Wingdings" pitchFamily="2" charset="2"/>
              <a:buChar char="Ø"/>
            </a:pPr>
            <a:endParaRPr lang="sr-Cyrl-CS" sz="1600"/>
          </a:p>
          <a:p>
            <a:pPr>
              <a:buFont typeface="Wingdings" pitchFamily="2" charset="2"/>
              <a:buNone/>
            </a:pPr>
            <a:r>
              <a:rPr lang="sr-Cyrl-CS" sz="1600" b="1">
                <a:solidFill>
                  <a:srgbClr val="CC0000"/>
                </a:solidFill>
              </a:rPr>
              <a:t>	Недостаци:</a:t>
            </a:r>
          </a:p>
          <a:p>
            <a:pPr lvl="1">
              <a:buFont typeface="Wingdings" pitchFamily="2" charset="2"/>
              <a:buChar char="Ø"/>
            </a:pPr>
            <a:r>
              <a:rPr lang="sr-Cyrl-CS" sz="1600"/>
              <a:t>Иритација слузнице уста уз појачано лучење пљувачке (и гутање, што умањује апсорпцију)</a:t>
            </a:r>
          </a:p>
          <a:p>
            <a:pPr lvl="1">
              <a:buFont typeface="Wingdings" pitchFamily="2" charset="2"/>
              <a:buChar char="Ø"/>
            </a:pPr>
            <a:r>
              <a:rPr lang="sr-Cyrl-CS" sz="1600"/>
              <a:t>Неподесна за честу употребу</a:t>
            </a:r>
          </a:p>
          <a:p>
            <a:pPr lvl="1">
              <a:buFont typeface="Wingdings" pitchFamily="2" charset="2"/>
              <a:buChar char="Ø"/>
            </a:pPr>
            <a:r>
              <a:rPr lang="sr-Cyrl-CS" sz="1600"/>
              <a:t>Кратко деловање лека</a:t>
            </a:r>
          </a:p>
          <a:p>
            <a:pPr>
              <a:buFont typeface="Wingdings" pitchFamily="2" charset="2"/>
              <a:buChar char="Ø"/>
            </a:pPr>
            <a:endParaRPr lang="sr-Cyrl-CS" sz="1600"/>
          </a:p>
          <a:p>
            <a:pPr>
              <a:buFont typeface="Wingdings" pitchFamily="2" charset="2"/>
              <a:buNone/>
            </a:pPr>
            <a:r>
              <a:rPr lang="sr-Cyrl-CS" sz="1600"/>
              <a:t>	Примери:</a:t>
            </a:r>
          </a:p>
          <a:p>
            <a:pPr>
              <a:buFont typeface="Wingdings" pitchFamily="2" charset="2"/>
              <a:buChar char="ü"/>
            </a:pPr>
            <a:r>
              <a:rPr lang="sr-Cyrl-CS" sz="1600"/>
              <a:t>Глицерилтринитрат (линг. 0,5 мг) и изосорбиддинитрат (линг. 5 мг) код ангинозног напада</a:t>
            </a:r>
          </a:p>
          <a:p>
            <a:pPr>
              <a:buFont typeface="Wingdings" pitchFamily="2" charset="2"/>
              <a:buChar char="ü"/>
            </a:pPr>
            <a:r>
              <a:rPr lang="sr-Cyrl-CS" sz="1600"/>
              <a:t>Ерготамин (линг. 2 мг) код мигренозног напада</a:t>
            </a:r>
          </a:p>
          <a:p>
            <a:pPr>
              <a:buFont typeface="Wingdings" pitchFamily="2" charset="2"/>
              <a:buChar char="ü"/>
            </a:pPr>
            <a:r>
              <a:rPr lang="sr-Cyrl-CS" sz="1600"/>
              <a:t>Демокситоцин (букалете) код упорне постпарталне метрорагије</a:t>
            </a:r>
          </a:p>
          <a:p>
            <a:pPr>
              <a:buFont typeface="Wingdings" pitchFamily="2" charset="2"/>
              <a:buChar char="Ø"/>
            </a:pPr>
            <a:endParaRPr lang="sr-Cyrl-CS" sz="1600"/>
          </a:p>
          <a:p>
            <a:pPr>
              <a:buFont typeface="Wingdings" pitchFamily="2" charset="2"/>
              <a:buChar char="Ø"/>
            </a:pPr>
            <a:endParaRPr lang="sr-Cyrl-CS" sz="1600"/>
          </a:p>
          <a:p>
            <a:pPr>
              <a:buFont typeface="Wingdings" pitchFamily="2" charset="2"/>
              <a:buChar char="Ø"/>
            </a:pPr>
            <a:endParaRPr lang="sr-Cyrl-CS" sz="1600"/>
          </a:p>
          <a:p>
            <a:pPr>
              <a:buFont typeface="Wingdings" pitchFamily="2" charset="2"/>
              <a:buChar char="Ø"/>
            </a:pPr>
            <a:endParaRPr lang="en-GB" sz="1600"/>
          </a:p>
        </p:txBody>
      </p:sp>
      <p:sp>
        <p:nvSpPr>
          <p:cNvPr id="14340" name="Rectangle 4" descr="Blue tissue paper"/>
          <p:cNvSpPr>
            <a:spLocks noGrp="1" noChangeArrowheads="1"/>
          </p:cNvSpPr>
          <p:nvPr>
            <p:ph type="title"/>
          </p:nvPr>
        </p:nvSpPr>
        <p:spPr>
          <a:xfrm>
            <a:off x="0" y="0"/>
            <a:ext cx="9144000" cy="990600"/>
          </a:xfrm>
          <a:blipFill dpi="0" rotWithShape="0">
            <a:blip r:embed="rId3" cstate="print"/>
            <a:srcRect/>
            <a:tile tx="0" ty="0" sx="100000" sy="100000" flip="none" algn="tl"/>
          </a:blipFill>
          <a:ln/>
        </p:spPr>
        <p:txBody>
          <a:bodyPr/>
          <a:lstStyle/>
          <a:p>
            <a:r>
              <a:rPr lang="sr-Cyrl-CS" sz="1800" b="1"/>
              <a:t/>
            </a:r>
            <a:br>
              <a:rPr lang="sr-Cyrl-CS" sz="1800" b="1"/>
            </a:br>
            <a:r>
              <a:rPr lang="sr-Cyrl-CS" sz="1800" b="1"/>
              <a:t>СУБЛИНГВАЛНА И БУКАЛНА ПРИМЕНА</a:t>
            </a:r>
            <a:endParaRPr lang="en-GB"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descr="Blue tissue paper"/>
          <p:cNvSpPr>
            <a:spLocks noGrp="1" noChangeArrowheads="1"/>
          </p:cNvSpPr>
          <p:nvPr>
            <p:ph type="body" idx="1"/>
          </p:nvPr>
        </p:nvSpPr>
        <p:spPr>
          <a:xfrm>
            <a:off x="0" y="762000"/>
            <a:ext cx="9144000" cy="6096000"/>
          </a:xfrm>
          <a:blipFill dpi="0" rotWithShape="0">
            <a:blip r:embed="rId3" cstate="print"/>
            <a:srcRect/>
            <a:tile tx="0" ty="0" sx="100000" sy="100000" flip="none" algn="tl"/>
          </a:blipFill>
        </p:spPr>
        <p:txBody>
          <a:bodyPr/>
          <a:lstStyle/>
          <a:p>
            <a:pPr>
              <a:lnSpc>
                <a:spcPct val="90000"/>
              </a:lnSpc>
              <a:buFont typeface="Wingdings" pitchFamily="2" charset="2"/>
              <a:buChar char="v"/>
            </a:pPr>
            <a:r>
              <a:rPr lang="sr-Cyrl-CS" sz="1600" b="1">
                <a:solidFill>
                  <a:srgbClr val="CC0000"/>
                </a:solidFill>
              </a:rPr>
              <a:t>Лековити чепићи</a:t>
            </a:r>
            <a:r>
              <a:rPr lang="sr-Cyrl-CS" sz="1600"/>
              <a:t> (</a:t>
            </a:r>
            <a:r>
              <a:rPr lang="sr-Latn-CS" sz="1600" b="1">
                <a:solidFill>
                  <a:srgbClr val="AB57FF"/>
                </a:solidFill>
              </a:rPr>
              <a:t>suppositoria</a:t>
            </a:r>
            <a:r>
              <a:rPr lang="sr-Latn-CS" sz="1600"/>
              <a:t>) </a:t>
            </a:r>
            <a:r>
              <a:rPr lang="sr-Cyrl-CS" sz="1600"/>
              <a:t>и </a:t>
            </a:r>
            <a:r>
              <a:rPr lang="sr-Cyrl-CS" sz="1600" b="1">
                <a:solidFill>
                  <a:srgbClr val="CC0000"/>
                </a:solidFill>
              </a:rPr>
              <a:t>клизме</a:t>
            </a:r>
            <a:r>
              <a:rPr lang="sr-Cyrl-CS" sz="1600"/>
              <a:t> (</a:t>
            </a:r>
            <a:r>
              <a:rPr lang="sr-Latn-CS" sz="1600" b="1">
                <a:solidFill>
                  <a:srgbClr val="AB57FF"/>
                </a:solidFill>
              </a:rPr>
              <a:t>clysmata</a:t>
            </a:r>
            <a:r>
              <a:rPr lang="sr-Latn-CS" sz="1600"/>
              <a:t>)</a:t>
            </a:r>
            <a:r>
              <a:rPr lang="sr-Cyrl-CS" sz="1600"/>
              <a:t> се примењују ректално. Слузница ректума је добро прокрвљена; из дисталне 2/3 ректума и аналног канала лек преко средње и доње хемороидалне вене, </a:t>
            </a:r>
            <a:r>
              <a:rPr lang="sr-Latn-CS" sz="1600"/>
              <a:t>v. Iliacae internae </a:t>
            </a:r>
            <a:r>
              <a:rPr lang="sr-Cyrl-CS" sz="1600"/>
              <a:t>и </a:t>
            </a:r>
            <a:r>
              <a:rPr lang="sr-Latn-CS" sz="1600"/>
              <a:t>v. communis</a:t>
            </a:r>
            <a:r>
              <a:rPr lang="sr-Cyrl-CS" sz="1600"/>
              <a:t> доспева у доњу  шупљу вену (заобилази јетру). </a:t>
            </a:r>
          </a:p>
          <a:p>
            <a:pPr>
              <a:lnSpc>
                <a:spcPct val="90000"/>
              </a:lnSpc>
              <a:buFont typeface="Wingdings" pitchFamily="2" charset="2"/>
              <a:buNone/>
            </a:pPr>
            <a:endParaRPr lang="sr-Cyrl-CS" sz="1600"/>
          </a:p>
          <a:p>
            <a:pPr>
              <a:lnSpc>
                <a:spcPct val="90000"/>
              </a:lnSpc>
              <a:buFont typeface="Wingdings" pitchFamily="2" charset="2"/>
              <a:buNone/>
            </a:pPr>
            <a:r>
              <a:rPr lang="sr-Cyrl-CS" sz="1600"/>
              <a:t>	</a:t>
            </a:r>
            <a:r>
              <a:rPr lang="sr-Cyrl-CS" sz="1600" b="1">
                <a:solidFill>
                  <a:srgbClr val="CC0000"/>
                </a:solidFill>
              </a:rPr>
              <a:t>Предности:</a:t>
            </a:r>
          </a:p>
          <a:p>
            <a:pPr lvl="1">
              <a:lnSpc>
                <a:spcPct val="90000"/>
              </a:lnSpc>
              <a:buFont typeface="Wingdings" pitchFamily="2" charset="2"/>
              <a:buChar char="Ø"/>
            </a:pPr>
            <a:r>
              <a:rPr lang="sr-Cyrl-CS" sz="1600"/>
              <a:t>Нема надражајног дејства на слузницу желуца</a:t>
            </a:r>
          </a:p>
          <a:p>
            <a:pPr lvl="1">
              <a:lnSpc>
                <a:spcPct val="90000"/>
              </a:lnSpc>
              <a:buFont typeface="Wingdings" pitchFamily="2" charset="2"/>
              <a:buChar char="Ø"/>
            </a:pPr>
            <a:r>
              <a:rPr lang="sr-Cyrl-CS" sz="1600"/>
              <a:t>Могућа је код особа са поремећајем свести или код особа које не сарађују (деца)</a:t>
            </a:r>
          </a:p>
          <a:p>
            <a:pPr lvl="1">
              <a:lnSpc>
                <a:spcPct val="90000"/>
              </a:lnSpc>
              <a:buFont typeface="Wingdings" pitchFamily="2" charset="2"/>
              <a:buChar char="Ø"/>
            </a:pPr>
            <a:r>
              <a:rPr lang="sr-Cyrl-CS" sz="1600"/>
              <a:t>Могућа је код повраћања и отежаног гутања</a:t>
            </a:r>
          </a:p>
          <a:p>
            <a:pPr lvl="1">
              <a:lnSpc>
                <a:spcPct val="90000"/>
              </a:lnSpc>
              <a:buFont typeface="Wingdings" pitchFamily="2" charset="2"/>
              <a:buChar char="Ø"/>
            </a:pPr>
            <a:r>
              <a:rPr lang="sr-Cyrl-CS" sz="1600"/>
              <a:t>Лек аплициран у анални канал и доње 2/3 ректума доспева у крвоток заобилазећи јетру</a:t>
            </a:r>
          </a:p>
          <a:p>
            <a:pPr>
              <a:lnSpc>
                <a:spcPct val="90000"/>
              </a:lnSpc>
              <a:buFont typeface="Wingdings" pitchFamily="2" charset="2"/>
              <a:buChar char="Ø"/>
            </a:pPr>
            <a:endParaRPr lang="sr-Cyrl-CS" sz="1600"/>
          </a:p>
          <a:p>
            <a:pPr>
              <a:lnSpc>
                <a:spcPct val="90000"/>
              </a:lnSpc>
              <a:buFont typeface="Wingdings" pitchFamily="2" charset="2"/>
              <a:buNone/>
            </a:pPr>
            <a:r>
              <a:rPr lang="sr-Cyrl-CS" sz="1600"/>
              <a:t>	</a:t>
            </a:r>
            <a:r>
              <a:rPr lang="sr-Cyrl-CS" sz="1600" b="1">
                <a:solidFill>
                  <a:srgbClr val="CC0000"/>
                </a:solidFill>
              </a:rPr>
              <a:t>Недостаци:</a:t>
            </a:r>
          </a:p>
          <a:p>
            <a:pPr lvl="1">
              <a:lnSpc>
                <a:spcPct val="90000"/>
              </a:lnSpc>
              <a:buFont typeface="Wingdings" pitchFamily="2" charset="2"/>
              <a:buChar char="Ø"/>
            </a:pPr>
            <a:r>
              <a:rPr lang="sr-Cyrl-CS" sz="1600"/>
              <a:t>Непоуздана апсорпција (нарочито код испуњености фецесом)</a:t>
            </a:r>
          </a:p>
          <a:p>
            <a:pPr lvl="1">
              <a:lnSpc>
                <a:spcPct val="90000"/>
              </a:lnSpc>
              <a:buFont typeface="Wingdings" pitchFamily="2" charset="2"/>
              <a:buChar char="Ø"/>
            </a:pPr>
            <a:r>
              <a:rPr lang="sr-Cyrl-CS" sz="1600"/>
              <a:t>Упала ректума услед понављане примене</a:t>
            </a:r>
          </a:p>
          <a:p>
            <a:pPr lvl="1">
              <a:lnSpc>
                <a:spcPct val="90000"/>
              </a:lnSpc>
              <a:buFont typeface="Wingdings" pitchFamily="2" charset="2"/>
              <a:buChar char="Ø"/>
            </a:pPr>
            <a:r>
              <a:rPr lang="sr-Cyrl-CS" sz="1600"/>
              <a:t>Примена може болеснику бити непријатна (или претерано пријатна)</a:t>
            </a:r>
          </a:p>
          <a:p>
            <a:pPr lvl="1">
              <a:lnSpc>
                <a:spcPct val="90000"/>
              </a:lnSpc>
              <a:buFont typeface="Wingdings" pitchFamily="2" charset="2"/>
              <a:buChar char="Ø"/>
            </a:pPr>
            <a:r>
              <a:rPr lang="sr-Cyrl-CS" sz="1600"/>
              <a:t>Показало се да велики број одраслих особа не скине заштитни омотач пре примене супозиторијума и/или их не потисне довољно да прођу анални сфинктер</a:t>
            </a:r>
            <a:endParaRPr lang="sr-Cyrl-CS" sz="1400"/>
          </a:p>
          <a:p>
            <a:pPr>
              <a:lnSpc>
                <a:spcPct val="90000"/>
              </a:lnSpc>
              <a:buFont typeface="Wingdings" pitchFamily="2" charset="2"/>
              <a:buNone/>
            </a:pPr>
            <a:r>
              <a:rPr lang="sr-Cyrl-CS" sz="1600"/>
              <a:t>	Примери:</a:t>
            </a:r>
          </a:p>
          <a:p>
            <a:pPr>
              <a:lnSpc>
                <a:spcPct val="90000"/>
              </a:lnSpc>
              <a:buFont typeface="Wingdings" pitchFamily="2" charset="2"/>
              <a:buChar char="ü"/>
            </a:pPr>
            <a:r>
              <a:rPr lang="sr-Cyrl-CS" sz="1600"/>
              <a:t>Нестероидни антиинфламаторни лекови у облику чепића (због иритације гастричне мукозе)</a:t>
            </a:r>
          </a:p>
          <a:p>
            <a:pPr>
              <a:lnSpc>
                <a:spcPct val="90000"/>
              </a:lnSpc>
              <a:buFont typeface="Wingdings" pitchFamily="2" charset="2"/>
              <a:buChar char="ü"/>
            </a:pPr>
            <a:r>
              <a:rPr lang="sr-Cyrl-CS" sz="1600"/>
              <a:t>Хлорал-хидрат (хипнотик, антиконвулзив) у облику клизме (иритира гастричну мукозу)</a:t>
            </a:r>
          </a:p>
          <a:p>
            <a:pPr>
              <a:lnSpc>
                <a:spcPct val="90000"/>
              </a:lnSpc>
              <a:buFont typeface="Wingdings" pitchFamily="2" charset="2"/>
              <a:buChar char="ü"/>
            </a:pPr>
            <a:r>
              <a:rPr lang="sr-Cyrl-CS" sz="1600"/>
              <a:t>Скополамин-бутилбромид (спазмолитик)</a:t>
            </a:r>
          </a:p>
          <a:p>
            <a:pPr>
              <a:lnSpc>
                <a:spcPct val="90000"/>
              </a:lnSpc>
              <a:buFont typeface="Wingdings" pitchFamily="2" charset="2"/>
              <a:buChar char="ü"/>
            </a:pPr>
            <a:r>
              <a:rPr lang="sr-Cyrl-CS" sz="1600"/>
              <a:t>Хранљиве клизме (</a:t>
            </a:r>
            <a:r>
              <a:rPr lang="sr-Latn-CS" sz="1600"/>
              <a:t>clysmata nutrientia) </a:t>
            </a:r>
            <a:r>
              <a:rPr lang="sr-Cyrl-CS" sz="1600"/>
              <a:t>као допуна парентералној исхрани (апсорбују се вода, електролити, глукоза, лактоза и неке аминокиселине)</a:t>
            </a:r>
            <a:endParaRPr lang="en-GB" sz="1600"/>
          </a:p>
        </p:txBody>
      </p:sp>
      <p:sp>
        <p:nvSpPr>
          <p:cNvPr id="15364" name="Rectangle 4" descr="Blue tissue paper"/>
          <p:cNvSpPr>
            <a:spLocks noGrp="1" noChangeArrowheads="1"/>
          </p:cNvSpPr>
          <p:nvPr>
            <p:ph type="title"/>
          </p:nvPr>
        </p:nvSpPr>
        <p:spPr>
          <a:xfrm>
            <a:off x="0" y="0"/>
            <a:ext cx="9144000" cy="762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РЕКТАЛНА ПРИМЕНА</a:t>
            </a:r>
            <a:endParaRPr lang="en-GB"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descr="Blue tissue paper"/>
          <p:cNvSpPr>
            <a:spLocks noGrp="1" noChangeArrowheads="1"/>
          </p:cNvSpPr>
          <p:nvPr>
            <p:ph type="body" idx="1"/>
          </p:nvPr>
        </p:nvSpPr>
        <p:spPr>
          <a:xfrm>
            <a:off x="0" y="762000"/>
            <a:ext cx="9144000" cy="6096000"/>
          </a:xfrm>
          <a:blipFill dpi="0" rotWithShape="0">
            <a:blip r:embed="rId3" cstate="print"/>
            <a:srcRect/>
            <a:tile tx="0" ty="0" sx="100000" sy="100000" flip="none" algn="tl"/>
          </a:blipFill>
        </p:spPr>
        <p:txBody>
          <a:bodyPr/>
          <a:lstStyle/>
          <a:p>
            <a:pPr>
              <a:buFont typeface="Wingdings" pitchFamily="2" charset="2"/>
              <a:buChar char="v"/>
            </a:pPr>
            <a:r>
              <a:rPr lang="sr-Cyrl-CS" sz="1600" b="1" dirty="0">
                <a:solidFill>
                  <a:srgbClr val="CC0000"/>
                </a:solidFill>
              </a:rPr>
              <a:t>Инјекције</a:t>
            </a:r>
            <a:r>
              <a:rPr lang="sr-Cyrl-CS" sz="1600" dirty="0"/>
              <a:t> </a:t>
            </a:r>
            <a:r>
              <a:rPr lang="sr-Latn-CS" sz="1600" dirty="0"/>
              <a:t>(</a:t>
            </a:r>
            <a:r>
              <a:rPr lang="sr-Latn-CS" sz="1600" b="1" dirty="0">
                <a:solidFill>
                  <a:srgbClr val="AB57FF"/>
                </a:solidFill>
              </a:rPr>
              <a:t>injectiones</a:t>
            </a:r>
            <a:r>
              <a:rPr lang="sr-Latn-CS" sz="1600" dirty="0"/>
              <a:t>) </a:t>
            </a:r>
            <a:r>
              <a:rPr lang="sr-Cyrl-CS" sz="1600" dirty="0"/>
              <a:t>су стерилни, течни (раствори, суспензије, емулзије) лековити препарати максималне запремине до 100 мл, који се убризгавају у тело. </a:t>
            </a:r>
          </a:p>
          <a:p>
            <a:pPr lvl="1">
              <a:buFontTx/>
              <a:buChar char="•"/>
            </a:pPr>
            <a:r>
              <a:rPr lang="sr-Cyrl-CS" sz="1600" b="1" dirty="0">
                <a:solidFill>
                  <a:srgbClr val="CC0000"/>
                </a:solidFill>
              </a:rPr>
              <a:t>Супкутана инјекција</a:t>
            </a:r>
            <a:r>
              <a:rPr lang="sr-Cyrl-CS" sz="1600" dirty="0"/>
              <a:t>: лек се убризгава у растресито ткиво одмах испод коже (надлактица, 			 бутина)</a:t>
            </a:r>
          </a:p>
          <a:p>
            <a:pPr lvl="1">
              <a:buFontTx/>
              <a:buChar char="•"/>
            </a:pPr>
            <a:r>
              <a:rPr lang="sr-Cyrl-CS" sz="1600" b="1" dirty="0">
                <a:solidFill>
                  <a:srgbClr val="CC0000"/>
                </a:solidFill>
              </a:rPr>
              <a:t>Интрамускуларна инјекција</a:t>
            </a:r>
            <a:r>
              <a:rPr lang="sr-Cyrl-CS" sz="1600" dirty="0"/>
              <a:t>: лек се убризгава у мишић (глутеус, квадрицепс)</a:t>
            </a:r>
          </a:p>
          <a:p>
            <a:pPr lvl="1">
              <a:buFontTx/>
              <a:buChar char="•"/>
            </a:pPr>
            <a:r>
              <a:rPr lang="sr-Cyrl-CS" sz="1600" b="1" dirty="0">
                <a:solidFill>
                  <a:srgbClr val="CC0000"/>
                </a:solidFill>
              </a:rPr>
              <a:t>Интравенска инјекција</a:t>
            </a:r>
            <a:r>
              <a:rPr lang="sr-Cyrl-CS" sz="1600" dirty="0"/>
              <a:t>: лек се убризгава директно у вену</a:t>
            </a:r>
          </a:p>
          <a:p>
            <a:pPr lvl="1">
              <a:buFontTx/>
              <a:buChar char="•"/>
            </a:pPr>
            <a:r>
              <a:rPr lang="sr-Cyrl-CS" sz="1600" b="1" dirty="0">
                <a:solidFill>
                  <a:srgbClr val="CC0000"/>
                </a:solidFill>
              </a:rPr>
              <a:t>Интратекална инјекција</a:t>
            </a:r>
            <a:r>
              <a:rPr lang="sr-Cyrl-CS" sz="1600" dirty="0"/>
              <a:t>: лек се убризгава субарахноидално, у ликвор</a:t>
            </a:r>
          </a:p>
          <a:p>
            <a:pPr lvl="1">
              <a:buFontTx/>
              <a:buChar char="•"/>
            </a:pPr>
            <a:r>
              <a:rPr lang="sr-Cyrl-CS" sz="1600" b="1" dirty="0">
                <a:solidFill>
                  <a:srgbClr val="CC0000"/>
                </a:solidFill>
              </a:rPr>
              <a:t>Епидурална инјекција</a:t>
            </a:r>
            <a:r>
              <a:rPr lang="sr-Cyrl-CS" sz="1600" dirty="0"/>
              <a:t>: лек се убризгава у епидурални простор, споља од тврде можданице</a:t>
            </a:r>
            <a:endParaRPr lang="sr-Cyrl-CS" sz="1400" dirty="0"/>
          </a:p>
          <a:p>
            <a:pPr>
              <a:buFont typeface="Wingdings" pitchFamily="2" charset="2"/>
              <a:buNone/>
            </a:pPr>
            <a:r>
              <a:rPr lang="sr-Cyrl-CS" sz="1600" dirty="0"/>
              <a:t>Стерилност, апирогеност, </a:t>
            </a:r>
            <a:r>
              <a:rPr lang="sr-Latn-CS" sz="1600" dirty="0"/>
              <a:t>pH</a:t>
            </a:r>
            <a:r>
              <a:rPr lang="sr-Cyrl-CS" sz="1600" dirty="0"/>
              <a:t> од 5 до 8, одсуство хипотензивних материја и (често) изотоничност са телесним течностима су критеријуми који важе за све врсте инјекција.</a:t>
            </a:r>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sr-Cyrl-CS" sz="1600" dirty="0"/>
          </a:p>
          <a:p>
            <a:pPr>
              <a:buFont typeface="Wingdings" pitchFamily="2" charset="2"/>
              <a:buNone/>
            </a:pPr>
            <a:endParaRPr lang="en-GB" sz="1600" dirty="0"/>
          </a:p>
        </p:txBody>
      </p:sp>
      <p:sp>
        <p:nvSpPr>
          <p:cNvPr id="16388" name="Rectangle 4" descr="Blue tissue paper"/>
          <p:cNvSpPr>
            <a:spLocks noGrp="1" noChangeArrowheads="1"/>
          </p:cNvSpPr>
          <p:nvPr>
            <p:ph type="title"/>
          </p:nvPr>
        </p:nvSpPr>
        <p:spPr>
          <a:xfrm>
            <a:off x="0" y="0"/>
            <a:ext cx="9144000" cy="762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ИНЈЕКЦИЈЕ</a:t>
            </a:r>
            <a:endParaRPr lang="en-GB" sz="2800"/>
          </a:p>
        </p:txBody>
      </p:sp>
      <p:sp>
        <p:nvSpPr>
          <p:cNvPr id="16391" name="Rectangle 7" descr="Blue tissue paper"/>
          <p:cNvSpPr>
            <a:spLocks noChangeArrowheads="1"/>
          </p:cNvSpPr>
          <p:nvPr/>
        </p:nvSpPr>
        <p:spPr bwMode="auto">
          <a:xfrm>
            <a:off x="6400800" y="3810000"/>
            <a:ext cx="2743200" cy="2133600"/>
          </a:xfrm>
          <a:prstGeom prst="rect">
            <a:avLst/>
          </a:prstGeom>
          <a:blipFill dpi="0" rotWithShape="0">
            <a:blip r:embed="rId3" cstate="print"/>
            <a:srcRect/>
            <a:tile tx="0" ty="0" sx="100000" sy="100000" flip="none" algn="tl"/>
          </a:blipFill>
          <a:ln w="9525">
            <a:noFill/>
            <a:miter lim="800000"/>
            <a:headEnd/>
            <a:tailEnd/>
          </a:ln>
          <a:effectLst/>
        </p:spPr>
        <p:txBody>
          <a:bodyPr wrap="none" anchor="ctr"/>
          <a:lstStyle/>
          <a:p>
            <a:endParaRPr lang="en-US"/>
          </a:p>
        </p:txBody>
      </p:sp>
      <p:sp>
        <p:nvSpPr>
          <p:cNvPr id="16392" name="Line 8"/>
          <p:cNvSpPr>
            <a:spLocks noChangeShapeType="1"/>
          </p:cNvSpPr>
          <p:nvPr/>
        </p:nvSpPr>
        <p:spPr bwMode="auto">
          <a:xfrm>
            <a:off x="2209800" y="5943600"/>
            <a:ext cx="0" cy="0"/>
          </a:xfrm>
          <a:prstGeom prst="line">
            <a:avLst/>
          </a:prstGeom>
          <a:noFill/>
          <a:ln w="9525">
            <a:noFill/>
            <a:round/>
            <a:headEnd/>
            <a:tailEnd type="triangle" w="med" len="med"/>
          </a:ln>
          <a:effec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descr="Blue tissue paper"/>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lnSpc>
                <a:spcPct val="90000"/>
              </a:lnSpc>
              <a:buFont typeface="Wingdings" pitchFamily="2" charset="2"/>
              <a:buNone/>
            </a:pPr>
            <a:r>
              <a:rPr lang="sr-Cyrl-CS" sz="1600" b="1">
                <a:solidFill>
                  <a:srgbClr val="CC0000"/>
                </a:solidFill>
              </a:rPr>
              <a:t>Предности:</a:t>
            </a:r>
          </a:p>
          <a:p>
            <a:pPr>
              <a:lnSpc>
                <a:spcPct val="90000"/>
              </a:lnSpc>
              <a:buFont typeface="Wingdings" pitchFamily="2" charset="2"/>
              <a:buChar char="Ø"/>
            </a:pPr>
            <a:r>
              <a:rPr lang="sr-Cyrl-CS" sz="1600"/>
              <a:t>Прецизно дозирање</a:t>
            </a:r>
          </a:p>
          <a:p>
            <a:pPr>
              <a:lnSpc>
                <a:spcPct val="90000"/>
              </a:lnSpc>
              <a:buFont typeface="Wingdings" pitchFamily="2" charset="2"/>
              <a:buChar char="Ø"/>
            </a:pPr>
            <a:r>
              <a:rPr lang="sr-Cyrl-CS" sz="1600"/>
              <a:t>Брзо постизање дејства</a:t>
            </a:r>
          </a:p>
          <a:p>
            <a:pPr>
              <a:lnSpc>
                <a:spcPct val="90000"/>
              </a:lnSpc>
              <a:buFont typeface="Wingdings" pitchFamily="2" charset="2"/>
              <a:buChar char="Ø"/>
            </a:pPr>
            <a:r>
              <a:rPr lang="sr-Cyrl-CS" sz="1600"/>
              <a:t>П</a:t>
            </a:r>
            <a:r>
              <a:rPr lang="en-US" sz="1600"/>
              <a:t>o</a:t>
            </a:r>
            <a:r>
              <a:rPr lang="sr-Cyrl-CS" sz="1600"/>
              <a:t>уздана примена</a:t>
            </a:r>
          </a:p>
          <a:p>
            <a:pPr>
              <a:lnSpc>
                <a:spcPct val="90000"/>
              </a:lnSpc>
              <a:buFont typeface="Wingdings" pitchFamily="2" charset="2"/>
              <a:buChar char="Ø"/>
            </a:pPr>
            <a:r>
              <a:rPr lang="sr-Cyrl-CS" sz="1600"/>
              <a:t>Мање дозе (у односу на ентералну примену)</a:t>
            </a:r>
          </a:p>
          <a:p>
            <a:pPr>
              <a:lnSpc>
                <a:spcPct val="90000"/>
              </a:lnSpc>
              <a:buFont typeface="Wingdings" pitchFamily="2" charset="2"/>
              <a:buChar char="Ø"/>
            </a:pPr>
            <a:r>
              <a:rPr lang="sr-Cyrl-CS" sz="1600"/>
              <a:t>Могу се применити лекови који се не апсорбују из дигестивног тракта</a:t>
            </a:r>
          </a:p>
          <a:p>
            <a:pPr>
              <a:lnSpc>
                <a:spcPct val="90000"/>
              </a:lnSpc>
              <a:buFont typeface="Wingdings" pitchFamily="2" charset="2"/>
              <a:buChar char="Ø"/>
            </a:pPr>
            <a:r>
              <a:rPr lang="sr-Cyrl-CS" sz="1600"/>
              <a:t>Нема разградње у дигестивном тракту и/или јетри</a:t>
            </a:r>
          </a:p>
          <a:p>
            <a:pPr>
              <a:lnSpc>
                <a:spcPct val="90000"/>
              </a:lnSpc>
              <a:buFont typeface="Wingdings" pitchFamily="2" charset="2"/>
              <a:buChar char="Ø"/>
            </a:pPr>
            <a:r>
              <a:rPr lang="sr-Cyrl-CS" sz="1600"/>
              <a:t>Нема иритације дигестивног тракта</a:t>
            </a:r>
          </a:p>
          <a:p>
            <a:pPr>
              <a:lnSpc>
                <a:spcPct val="90000"/>
              </a:lnSpc>
              <a:buFont typeface="Wingdings" pitchFamily="2" charset="2"/>
              <a:buChar char="Ø"/>
            </a:pPr>
            <a:r>
              <a:rPr lang="sr-Cyrl-CS" sz="1600"/>
              <a:t>Може се применити код поремећаја свести, обољења дигестивног тракта, повраћања, особа које не сарађују...</a:t>
            </a:r>
          </a:p>
          <a:p>
            <a:pPr>
              <a:lnSpc>
                <a:spcPct val="90000"/>
              </a:lnSpc>
              <a:buFont typeface="Wingdings" pitchFamily="2" charset="2"/>
              <a:buChar char="§"/>
            </a:pPr>
            <a:endParaRPr lang="sr-Cyrl-CS" sz="1600"/>
          </a:p>
          <a:p>
            <a:pPr>
              <a:lnSpc>
                <a:spcPct val="90000"/>
              </a:lnSpc>
              <a:buFont typeface="Wingdings" pitchFamily="2" charset="2"/>
              <a:buNone/>
            </a:pPr>
            <a:r>
              <a:rPr lang="sr-Cyrl-CS" sz="1600" b="1">
                <a:solidFill>
                  <a:srgbClr val="CC0000"/>
                </a:solidFill>
              </a:rPr>
              <a:t>Недостаци:</a:t>
            </a:r>
          </a:p>
          <a:p>
            <a:pPr>
              <a:lnSpc>
                <a:spcPct val="90000"/>
              </a:lnSpc>
              <a:buFont typeface="Wingdings" pitchFamily="2" charset="2"/>
              <a:buChar char="Ø"/>
            </a:pPr>
            <a:r>
              <a:rPr lang="sr-Cyrl-CS" sz="1600"/>
              <a:t>Локално оштећење ткива (поткожног, мишићног, ендотела вене – тромбофлебитис)</a:t>
            </a:r>
          </a:p>
          <a:p>
            <a:pPr>
              <a:lnSpc>
                <a:spcPct val="90000"/>
              </a:lnSpc>
              <a:buFont typeface="Wingdings" pitchFamily="2" charset="2"/>
              <a:buChar char="Ø"/>
            </a:pPr>
            <a:r>
              <a:rPr lang="sr-Cyrl-CS" sz="1600"/>
              <a:t>Непријатна је и болна</a:t>
            </a:r>
          </a:p>
          <a:p>
            <a:pPr>
              <a:lnSpc>
                <a:spcPct val="90000"/>
              </a:lnSpc>
              <a:buFont typeface="Wingdings" pitchFamily="2" charset="2"/>
              <a:buChar char="Ø"/>
            </a:pPr>
            <a:r>
              <a:rPr lang="sr-Cyrl-CS" sz="1600"/>
              <a:t>Постоји опасност од инфекције (стафилококом, вирусом хепатитиса и АИДС-а), хипотензије, пирогене реакције, а код интравенске примене и од плућне емболије (уљани раствор, суспензија, акцидентално убризгавање ваздуха или гаса), хемолизе еритроцита, аритмије или сметње у спровођењу (апликација краћа од 2 минута или лековита супстанца није довољно разблажена у физиолошком раствору)</a:t>
            </a:r>
          </a:p>
          <a:p>
            <a:pPr>
              <a:lnSpc>
                <a:spcPct val="90000"/>
              </a:lnSpc>
              <a:buFont typeface="Wingdings" pitchFamily="2" charset="2"/>
              <a:buChar char="Ø"/>
            </a:pPr>
            <a:r>
              <a:rPr lang="sr-Cyrl-CS" sz="1600"/>
              <a:t>Захтева стручно особље, или обуку код самоињицирања</a:t>
            </a:r>
          </a:p>
          <a:p>
            <a:pPr>
              <a:lnSpc>
                <a:spcPct val="90000"/>
              </a:lnSpc>
              <a:buFont typeface="Wingdings" pitchFamily="2" charset="2"/>
              <a:buChar char="Ø"/>
            </a:pPr>
            <a:r>
              <a:rPr lang="sr-Cyrl-CS" sz="1600"/>
              <a:t>Скупља је од ентералне примене</a:t>
            </a:r>
          </a:p>
          <a:p>
            <a:pPr>
              <a:lnSpc>
                <a:spcPct val="90000"/>
              </a:lnSpc>
              <a:buFont typeface="Wingdings" pitchFamily="2" charset="2"/>
              <a:buChar char="§"/>
            </a:pPr>
            <a:endParaRPr lang="sr-Cyrl-CS" sz="1600"/>
          </a:p>
          <a:p>
            <a:pPr>
              <a:lnSpc>
                <a:spcPct val="90000"/>
              </a:lnSpc>
              <a:buFont typeface="Wingdings" pitchFamily="2" charset="2"/>
              <a:buChar char="§"/>
            </a:pPr>
            <a:endParaRPr lang="en-GB" sz="1600"/>
          </a:p>
        </p:txBody>
      </p:sp>
      <p:sp>
        <p:nvSpPr>
          <p:cNvPr id="17412"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ИНЈЕКЦИЈЕ</a:t>
            </a:r>
            <a:endParaRPr lang="en-GB"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descr="Blue tissue paper"/>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buFont typeface="Wingdings" pitchFamily="2" charset="2"/>
              <a:buNone/>
            </a:pPr>
            <a:endParaRPr lang="sr-Cyrl-CS" sz="1600" b="1">
              <a:solidFill>
                <a:srgbClr val="CC0000"/>
              </a:solidFill>
            </a:endParaRPr>
          </a:p>
          <a:p>
            <a:pPr>
              <a:buFont typeface="Wingdings" pitchFamily="2" charset="2"/>
              <a:buChar char="v"/>
            </a:pPr>
            <a:r>
              <a:rPr lang="sr-Cyrl-CS" sz="1800" b="1">
                <a:solidFill>
                  <a:srgbClr val="CC0000"/>
                </a:solidFill>
              </a:rPr>
              <a:t>Поткожна инјекција</a:t>
            </a:r>
          </a:p>
          <a:p>
            <a:pPr>
              <a:buFont typeface="Wingdings" pitchFamily="2" charset="2"/>
              <a:buNone/>
            </a:pPr>
            <a:endParaRPr lang="sr-Cyrl-CS" sz="1800" b="1">
              <a:solidFill>
                <a:srgbClr val="CC0000"/>
              </a:solidFill>
            </a:endParaRPr>
          </a:p>
          <a:p>
            <a:pPr>
              <a:buFont typeface="Wingdings" pitchFamily="2" charset="2"/>
              <a:buNone/>
            </a:pPr>
            <a:r>
              <a:rPr lang="sr-Cyrl-CS" sz="1600"/>
              <a:t>	</a:t>
            </a:r>
            <a:r>
              <a:rPr lang="sr-Cyrl-CS" sz="1600" b="1">
                <a:solidFill>
                  <a:srgbClr val="CC0000"/>
                </a:solidFill>
              </a:rPr>
              <a:t>Предности:</a:t>
            </a:r>
          </a:p>
          <a:p>
            <a:pPr lvl="1">
              <a:buFont typeface="Wingdings" pitchFamily="2" charset="2"/>
              <a:buChar char="Ø"/>
            </a:pPr>
            <a:r>
              <a:rPr lang="sr-Cyrl-CS" sz="1600"/>
              <a:t>Могућа је примена лекова који су јако јонизовани, суспензија и емулзија (за разлику од интравенских инјекција)</a:t>
            </a:r>
          </a:p>
          <a:p>
            <a:pPr lvl="1">
              <a:buFont typeface="Wingdings" pitchFamily="2" charset="2"/>
              <a:buChar char="Ø"/>
            </a:pPr>
            <a:r>
              <a:rPr lang="sr-Cyrl-CS" sz="1600"/>
              <a:t>Могућа је примена депо препарата</a:t>
            </a:r>
          </a:p>
          <a:p>
            <a:pPr lvl="1">
              <a:buFont typeface="Wingdings" pitchFamily="2" charset="2"/>
              <a:buChar char="Ø"/>
            </a:pPr>
            <a:r>
              <a:rPr lang="sr-Cyrl-CS" sz="1600"/>
              <a:t>Могуће је самоињицирање</a:t>
            </a:r>
          </a:p>
          <a:p>
            <a:pPr>
              <a:buFont typeface="Wingdings" pitchFamily="2" charset="2"/>
              <a:buNone/>
            </a:pPr>
            <a:endParaRPr lang="sr-Cyrl-CS" sz="1600"/>
          </a:p>
          <a:p>
            <a:pPr>
              <a:buFont typeface="Wingdings" pitchFamily="2" charset="2"/>
              <a:buNone/>
            </a:pPr>
            <a:r>
              <a:rPr lang="sr-Cyrl-CS" sz="1600"/>
              <a:t>	</a:t>
            </a:r>
            <a:r>
              <a:rPr lang="sr-Cyrl-CS" sz="1600" b="1">
                <a:solidFill>
                  <a:srgbClr val="CC0000"/>
                </a:solidFill>
              </a:rPr>
              <a:t>Недостаци:</a:t>
            </a:r>
          </a:p>
          <a:p>
            <a:pPr lvl="1">
              <a:buFont typeface="Wingdings" pitchFamily="2" charset="2"/>
              <a:buChar char="Ø"/>
            </a:pPr>
            <a:r>
              <a:rPr lang="sr-Cyrl-CS" sz="1600"/>
              <a:t>Многи лекови иритирају супкутис и изазивају бол</a:t>
            </a:r>
          </a:p>
          <a:p>
            <a:pPr lvl="1">
              <a:buFont typeface="Wingdings" pitchFamily="2" charset="2"/>
              <a:buChar char="Ø"/>
            </a:pPr>
            <a:r>
              <a:rPr lang="sr-Cyrl-CS" sz="1600"/>
              <a:t>Код шока и хипотермије апсорпција је слаба</a:t>
            </a:r>
          </a:p>
          <a:p>
            <a:pPr lvl="1">
              <a:buFont typeface="Wingdings" pitchFamily="2" charset="2"/>
              <a:buChar char="Ø"/>
            </a:pPr>
            <a:r>
              <a:rPr lang="sr-Cyrl-CS" sz="1600"/>
              <a:t>Апсорпција је обично спорија него код интрамускуларне примене</a:t>
            </a:r>
          </a:p>
          <a:p>
            <a:pPr>
              <a:buFont typeface="Wingdings" pitchFamily="2" charset="2"/>
              <a:buChar char="Ø"/>
            </a:pPr>
            <a:endParaRPr lang="sr-Cyrl-CS" sz="1600"/>
          </a:p>
          <a:p>
            <a:pPr>
              <a:buFont typeface="Wingdings" pitchFamily="2" charset="2"/>
              <a:buNone/>
            </a:pPr>
            <a:r>
              <a:rPr lang="sr-Cyrl-CS" sz="1600"/>
              <a:t>	Примери:</a:t>
            </a:r>
          </a:p>
          <a:p>
            <a:pPr lvl="1">
              <a:buFont typeface="Wingdings" pitchFamily="2" charset="2"/>
              <a:buChar char="ü"/>
            </a:pPr>
            <a:r>
              <a:rPr lang="sr-Cyrl-CS" sz="1600"/>
              <a:t>Хормони (инсулини, глукагон)</a:t>
            </a:r>
          </a:p>
          <a:p>
            <a:pPr lvl="1">
              <a:buFont typeface="Wingdings" pitchFamily="2" charset="2"/>
              <a:buChar char="ü"/>
            </a:pPr>
            <a:r>
              <a:rPr lang="sr-Cyrl-CS" sz="1600"/>
              <a:t>Антикоагуланси (хепарин, еноксапарин)</a:t>
            </a:r>
          </a:p>
          <a:p>
            <a:pPr lvl="1">
              <a:buFont typeface="Wingdings" pitchFamily="2" charset="2"/>
              <a:buChar char="ü"/>
            </a:pPr>
            <a:r>
              <a:rPr lang="sr-Cyrl-CS" sz="1600"/>
              <a:t>Наркотички аналгетици (морфин, метадон)</a:t>
            </a:r>
            <a:endParaRPr lang="en-GB" sz="1600"/>
          </a:p>
        </p:txBody>
      </p:sp>
      <p:sp>
        <p:nvSpPr>
          <p:cNvPr id="18436"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
            </a:r>
            <a:br>
              <a:rPr lang="sr-Cyrl-CS" sz="1800" b="1"/>
            </a:br>
            <a:r>
              <a:rPr lang="sr-Cyrl-CS" sz="1800" b="1"/>
              <a:t>ПРИМЕНА ПУТЕМ ИНЈЕКЦИЈЕ</a:t>
            </a:r>
            <a:endParaRPr lang="en-GB"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 typeface="Wingdings" pitchFamily="2" charset="2"/>
              <a:buChar char="v"/>
            </a:pPr>
            <a:endParaRPr lang="sr-Cyrl-CS" sz="1600"/>
          </a:p>
          <a:p>
            <a:pPr>
              <a:buFont typeface="Wingdings" pitchFamily="2" charset="2"/>
              <a:buChar char="v"/>
            </a:pPr>
            <a:r>
              <a:rPr lang="sr-Cyrl-CS" sz="1800" b="1">
                <a:solidFill>
                  <a:srgbClr val="CC0000"/>
                </a:solidFill>
              </a:rPr>
              <a:t>Интрамускуларна инјекција</a:t>
            </a:r>
          </a:p>
          <a:p>
            <a:pPr>
              <a:buFont typeface="Wingdings" pitchFamily="2" charset="2"/>
              <a:buNone/>
            </a:pPr>
            <a:endParaRPr lang="sr-Cyrl-CS" sz="1800"/>
          </a:p>
          <a:p>
            <a:pPr>
              <a:buFont typeface="Wingdings" pitchFamily="2" charset="2"/>
              <a:buNone/>
            </a:pPr>
            <a:r>
              <a:rPr lang="sr-Cyrl-CS" sz="1600" b="1">
                <a:solidFill>
                  <a:srgbClr val="CC0000"/>
                </a:solidFill>
              </a:rPr>
              <a:t>	Предности:</a:t>
            </a:r>
          </a:p>
          <a:p>
            <a:pPr lvl="1">
              <a:buFont typeface="Wingdings" pitchFamily="2" charset="2"/>
              <a:buChar char="Ø"/>
            </a:pPr>
            <a:r>
              <a:rPr lang="sr-Cyrl-CS" sz="1600"/>
              <a:t>Могућа је примена лекова који су јако јонизовани, емулзија и суспензија (за разлику од интравенских инјекција)</a:t>
            </a:r>
            <a:endParaRPr lang="sr-Cyrl-CS" sz="1400" b="1"/>
          </a:p>
          <a:p>
            <a:pPr lvl="1">
              <a:buFont typeface="Wingdings" pitchFamily="2" charset="2"/>
              <a:buChar char="Ø"/>
            </a:pPr>
            <a:r>
              <a:rPr lang="sr-Cyrl-CS" sz="1600"/>
              <a:t>Могу се применити и лекови који иритирају супкутис</a:t>
            </a:r>
          </a:p>
          <a:p>
            <a:pPr lvl="1">
              <a:buFont typeface="Wingdings" pitchFamily="2" charset="2"/>
              <a:buChar char="Ø"/>
            </a:pPr>
            <a:r>
              <a:rPr lang="sr-Cyrl-CS" sz="1600"/>
              <a:t>Апсорпција је бржа него код поткожне примене (обави се током 10 до 30 минута); такође је боља у шокним стањима</a:t>
            </a:r>
          </a:p>
          <a:p>
            <a:pPr lvl="1">
              <a:buFont typeface="Wingdings" pitchFamily="2" charset="2"/>
              <a:buChar char="Ø"/>
            </a:pPr>
            <a:r>
              <a:rPr lang="sr-Cyrl-CS" sz="1600"/>
              <a:t>Може се применити већа запремина лека него код поткожне примене</a:t>
            </a:r>
          </a:p>
          <a:p>
            <a:pPr lvl="1">
              <a:buFont typeface="Wingdings" pitchFamily="2" charset="2"/>
              <a:buChar char="Ø"/>
            </a:pPr>
            <a:r>
              <a:rPr lang="sr-Cyrl-CS" sz="1600"/>
              <a:t>Могућа је примена депо препарата (пеницилини, медроксипрогестерон)</a:t>
            </a:r>
          </a:p>
          <a:p>
            <a:pPr lvl="1">
              <a:buFont typeface="Wingdings" pitchFamily="2" charset="2"/>
              <a:buNone/>
            </a:pPr>
            <a:endParaRPr lang="sr-Cyrl-CS" sz="1600"/>
          </a:p>
          <a:p>
            <a:pPr>
              <a:buFont typeface="Wingdings" pitchFamily="2" charset="2"/>
              <a:buNone/>
            </a:pPr>
            <a:r>
              <a:rPr lang="sr-Cyrl-CS" sz="1600" b="1">
                <a:solidFill>
                  <a:srgbClr val="CC0000"/>
                </a:solidFill>
              </a:rPr>
              <a:t>	Недостаци:</a:t>
            </a:r>
          </a:p>
          <a:p>
            <a:pPr lvl="1">
              <a:buFont typeface="Wingdings" pitchFamily="2" charset="2"/>
              <a:buChar char="Ø"/>
            </a:pPr>
            <a:r>
              <a:rPr lang="sr-Cyrl-CS" sz="1600"/>
              <a:t>Болна је</a:t>
            </a:r>
          </a:p>
          <a:p>
            <a:pPr lvl="1">
              <a:buFont typeface="Wingdings" pitchFamily="2" charset="2"/>
              <a:buChar char="Ø"/>
            </a:pPr>
            <a:r>
              <a:rPr lang="sr-Cyrl-CS" sz="1600"/>
              <a:t>Није погодна за самоињицирање</a:t>
            </a:r>
          </a:p>
          <a:p>
            <a:pPr lvl="1">
              <a:buFont typeface="Wingdings" pitchFamily="2" charset="2"/>
              <a:buChar char="Ø"/>
            </a:pPr>
            <a:r>
              <a:rPr lang="sr-Cyrl-CS" sz="1600"/>
              <a:t>На апсорпцију утиче физичка активност (прокрвљеност мишића се повећава код физичке активности)</a:t>
            </a:r>
          </a:p>
          <a:p>
            <a:pPr>
              <a:buFont typeface="Wingdings" pitchFamily="2" charset="2"/>
              <a:buChar char="Ø"/>
            </a:pPr>
            <a:endParaRPr lang="sr-Cyrl-CS" sz="1600"/>
          </a:p>
          <a:p>
            <a:pPr>
              <a:buFont typeface="Wingdings" pitchFamily="2" charset="2"/>
              <a:buChar char="Ø"/>
            </a:pPr>
            <a:endParaRPr lang="en-GB" sz="1600"/>
          </a:p>
        </p:txBody>
      </p:sp>
      <p:sp>
        <p:nvSpPr>
          <p:cNvPr id="19460"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ИНЈЕКЦИЈЕ</a:t>
            </a:r>
            <a:endParaRPr lang="en-GB"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 typeface="Wingdings" pitchFamily="2" charset="2"/>
              <a:buChar char="v"/>
            </a:pPr>
            <a:r>
              <a:rPr lang="sr-Cyrl-CS" sz="1800" b="1">
                <a:solidFill>
                  <a:srgbClr val="CC0000"/>
                </a:solidFill>
              </a:rPr>
              <a:t>Интравенска инјекција</a:t>
            </a:r>
          </a:p>
          <a:p>
            <a:pPr>
              <a:buFont typeface="Wingdings" pitchFamily="2" charset="2"/>
              <a:buNone/>
            </a:pPr>
            <a:endParaRPr lang="sr-Cyrl-CS" sz="1800" b="1">
              <a:solidFill>
                <a:srgbClr val="CC0000"/>
              </a:solidFill>
            </a:endParaRPr>
          </a:p>
          <a:p>
            <a:pPr>
              <a:buFont typeface="Wingdings" pitchFamily="2" charset="2"/>
              <a:buNone/>
            </a:pPr>
            <a:r>
              <a:rPr lang="sr-Cyrl-CS" sz="1600" b="1">
                <a:solidFill>
                  <a:srgbClr val="CC0000"/>
                </a:solidFill>
              </a:rPr>
              <a:t>	Предности:</a:t>
            </a:r>
          </a:p>
          <a:p>
            <a:pPr lvl="1">
              <a:buFont typeface="Wingdings" pitchFamily="2" charset="2"/>
              <a:buChar char="Ø"/>
            </a:pPr>
            <a:r>
              <a:rPr lang="sr-Cyrl-CS" sz="1600"/>
              <a:t>Најбржи, најпрецизнији и најпоузданији начин примене лекова (време циркулације од руке до језика је 13 </a:t>
            </a:r>
            <a:r>
              <a:rPr lang="sr-Cyrl-CS" sz="1600">
                <a:cs typeface="Times New Roman" charset="0"/>
              </a:rPr>
              <a:t>±</a:t>
            </a:r>
            <a:r>
              <a:rPr lang="sr-Cyrl-CS" sz="1600"/>
              <a:t> 3 секунде)</a:t>
            </a:r>
          </a:p>
          <a:p>
            <a:pPr lvl="1">
              <a:buFont typeface="Wingdings" pitchFamily="2" charset="2"/>
              <a:buChar char="Ø"/>
            </a:pPr>
            <a:r>
              <a:rPr lang="sr-Cyrl-CS" sz="1600"/>
              <a:t>Могуће је брзо модификовање дозе лека</a:t>
            </a:r>
          </a:p>
          <a:p>
            <a:pPr lvl="1">
              <a:buFont typeface="Wingdings" pitchFamily="2" charset="2"/>
              <a:buChar char="Ø"/>
            </a:pPr>
            <a:r>
              <a:rPr lang="sr-Cyrl-CS" sz="1600"/>
              <a:t>Могуће је брзо прекинути примену (код појаве нежељених дејстава)</a:t>
            </a:r>
          </a:p>
          <a:p>
            <a:pPr lvl="1">
              <a:buFont typeface="Wingdings" pitchFamily="2" charset="2"/>
              <a:buChar char="Ø"/>
            </a:pPr>
            <a:r>
              <a:rPr lang="sr-Cyrl-CS" sz="1600"/>
              <a:t>Могућа је примена лекова који драже ткиво (због брзог разблаживања крвљу)</a:t>
            </a:r>
          </a:p>
          <a:p>
            <a:pPr>
              <a:buFont typeface="Wingdings" pitchFamily="2" charset="2"/>
              <a:buChar char="Ø"/>
            </a:pPr>
            <a:endParaRPr lang="sr-Cyrl-CS" sz="1600"/>
          </a:p>
          <a:p>
            <a:pPr>
              <a:buFont typeface="Wingdings" pitchFamily="2" charset="2"/>
              <a:buNone/>
            </a:pPr>
            <a:r>
              <a:rPr lang="sr-Cyrl-CS" sz="1600" b="1">
                <a:solidFill>
                  <a:srgbClr val="CC0000"/>
                </a:solidFill>
              </a:rPr>
              <a:t>	Недостаци:</a:t>
            </a:r>
          </a:p>
          <a:p>
            <a:pPr lvl="1">
              <a:buFont typeface="Wingdings" pitchFamily="2" charset="2"/>
              <a:buChar char="Ø"/>
            </a:pPr>
            <a:r>
              <a:rPr lang="sr-Cyrl-CS" sz="1600"/>
              <a:t>Могуће су бројне компликације: тромбофлебитиси, плућна емболија (уњани раствори, суспензије, ваздух), хемолиза еритроцита, аритмије или поремећаји спровођења (брза апликација – краћа од 2 минута), инфекције...</a:t>
            </a:r>
          </a:p>
          <a:p>
            <a:pPr lvl="1">
              <a:buFont typeface="Wingdings" pitchFamily="2" charset="2"/>
              <a:buChar char="Ø"/>
            </a:pPr>
            <a:r>
              <a:rPr lang="sr-Cyrl-CS" sz="1600"/>
              <a:t>Непријатна је </a:t>
            </a:r>
          </a:p>
          <a:p>
            <a:pPr lvl="1">
              <a:buFont typeface="Wingdings" pitchFamily="2" charset="2"/>
              <a:buChar char="Ø"/>
            </a:pPr>
            <a:r>
              <a:rPr lang="sr-Cyrl-CS" sz="1600"/>
              <a:t>Компликована је; захтева стручну, увежбану особу</a:t>
            </a:r>
          </a:p>
          <a:p>
            <a:pPr lvl="1">
              <a:buFont typeface="Wingdings" pitchFamily="2" charset="2"/>
              <a:buChar char="Ø"/>
            </a:pPr>
            <a:r>
              <a:rPr lang="sr-Cyrl-CS" sz="1600"/>
              <a:t>Увођење игле у вену је отежано код гојазних особа, дехидратисаних, агитираних...</a:t>
            </a:r>
          </a:p>
          <a:p>
            <a:pPr lvl="1">
              <a:buFont typeface="Wingdings" pitchFamily="2" charset="2"/>
              <a:buChar char="Ø"/>
            </a:pPr>
            <a:r>
              <a:rPr lang="sr-Cyrl-CS" sz="1600"/>
              <a:t>Могу се применити само водени раствори лекова</a:t>
            </a:r>
          </a:p>
          <a:p>
            <a:pPr lvl="1">
              <a:buFont typeface="Wingdings" pitchFamily="2" charset="2"/>
              <a:buChar char="Ø"/>
            </a:pPr>
            <a:r>
              <a:rPr lang="sr-Cyrl-CS" sz="1600"/>
              <a:t>Дејство је краткотрајно</a:t>
            </a:r>
          </a:p>
          <a:p>
            <a:pPr>
              <a:buFont typeface="Wingdings" pitchFamily="2" charset="2"/>
              <a:buNone/>
            </a:pPr>
            <a:endParaRPr lang="en-GB" sz="1600"/>
          </a:p>
        </p:txBody>
      </p:sp>
      <p:sp>
        <p:nvSpPr>
          <p:cNvPr id="20484"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ИНЈЕКЦИЈЕ</a:t>
            </a:r>
            <a:endParaRPr lang="en-GB"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 typeface="Wingdings" pitchFamily="2" charset="2"/>
              <a:buChar char="v"/>
            </a:pPr>
            <a:r>
              <a:rPr lang="sr-Cyrl-CS" sz="1600" b="1">
                <a:solidFill>
                  <a:srgbClr val="CC0000"/>
                </a:solidFill>
              </a:rPr>
              <a:t>Инфузиони раствори</a:t>
            </a:r>
            <a:r>
              <a:rPr lang="sr-Cyrl-CS" sz="1600"/>
              <a:t> </a:t>
            </a:r>
            <a:r>
              <a:rPr lang="sr-Latn-CS" sz="1600"/>
              <a:t>(</a:t>
            </a:r>
            <a:r>
              <a:rPr lang="sr-Latn-CS" sz="1600" b="1">
                <a:solidFill>
                  <a:srgbClr val="AB57FF"/>
                </a:solidFill>
              </a:rPr>
              <a:t>infundibilia</a:t>
            </a:r>
            <a:r>
              <a:rPr lang="sr-Latn-CS" sz="1600"/>
              <a:t>)</a:t>
            </a:r>
            <a:r>
              <a:rPr lang="sr-Cyrl-CS" sz="1600"/>
              <a:t> су стерилне течности (најчешће водени раствори, ређе емулзије или суспензије), апирогене, обично изотоничне,  које се примењују у запремини већој од 100 мл, парентерално (најчешће интравенски, али понекад и супкутано, интраплеурално, интраперитонеално...), преко система за инфузију.</a:t>
            </a:r>
          </a:p>
          <a:p>
            <a:pPr>
              <a:buFont typeface="Wingdings" pitchFamily="2" charset="2"/>
              <a:buChar char="v"/>
            </a:pPr>
            <a:endParaRPr lang="sr-Cyrl-CS" sz="1600"/>
          </a:p>
          <a:p>
            <a:pPr>
              <a:buFont typeface="Wingdings" pitchFamily="2" charset="2"/>
              <a:buNone/>
            </a:pPr>
            <a:r>
              <a:rPr lang="sr-Cyrl-CS" sz="1600"/>
              <a:t>	</a:t>
            </a:r>
            <a:r>
              <a:rPr lang="sr-Cyrl-CS" sz="1600" b="1">
                <a:solidFill>
                  <a:srgbClr val="CC0000"/>
                </a:solidFill>
              </a:rPr>
              <a:t>Предности:</a:t>
            </a:r>
          </a:p>
          <a:p>
            <a:pPr lvl="1">
              <a:buFont typeface="Wingdings" pitchFamily="2" charset="2"/>
              <a:buChar char="Ø"/>
            </a:pPr>
            <a:r>
              <a:rPr lang="sr-Cyrl-CS" sz="1600"/>
              <a:t>Спором интравенском инфузијом (“кап по кап”) одржава се жељена концентрација лека у крви током дужег периода</a:t>
            </a:r>
          </a:p>
          <a:p>
            <a:pPr lvl="1">
              <a:buFont typeface="Wingdings" pitchFamily="2" charset="2"/>
              <a:buChar char="Ø"/>
            </a:pPr>
            <a:r>
              <a:rPr lang="sr-Cyrl-CS" sz="1600"/>
              <a:t>Инфузије су погодније и за лекове који се брзо разграђују и/или елиминишу из организма</a:t>
            </a:r>
          </a:p>
          <a:p>
            <a:pPr>
              <a:buFont typeface="Wingdings" pitchFamily="2" charset="2"/>
              <a:buChar char="Ø"/>
            </a:pPr>
            <a:endParaRPr lang="sr-Cyrl-CS" sz="1600"/>
          </a:p>
          <a:p>
            <a:pPr>
              <a:buFont typeface="Wingdings" pitchFamily="2" charset="2"/>
              <a:buNone/>
            </a:pPr>
            <a:r>
              <a:rPr lang="sr-Cyrl-CS" sz="1600"/>
              <a:t>	</a:t>
            </a:r>
            <a:r>
              <a:rPr lang="sr-Cyrl-CS" sz="1600" b="1">
                <a:solidFill>
                  <a:srgbClr val="CC0000"/>
                </a:solidFill>
              </a:rPr>
              <a:t>Намена:</a:t>
            </a:r>
          </a:p>
          <a:p>
            <a:pPr lvl="1">
              <a:buFont typeface="Wingdings" pitchFamily="2" charset="2"/>
              <a:buChar char="Ø"/>
            </a:pPr>
            <a:r>
              <a:rPr lang="sr-Cyrl-CS" sz="1600"/>
              <a:t>Надокнада изгубљене течности и електролита</a:t>
            </a:r>
          </a:p>
          <a:p>
            <a:pPr lvl="1">
              <a:buFont typeface="Wingdings" pitchFamily="2" charset="2"/>
              <a:buChar char="Ø"/>
            </a:pPr>
            <a:r>
              <a:rPr lang="sr-Cyrl-CS" sz="1600"/>
              <a:t>Постизање електролитне и ацидо-базне равнотеже</a:t>
            </a:r>
          </a:p>
          <a:p>
            <a:pPr lvl="1">
              <a:buFont typeface="Wingdings" pitchFamily="2" charset="2"/>
              <a:buChar char="Ø"/>
            </a:pPr>
            <a:r>
              <a:rPr lang="sr-Cyrl-CS" sz="1600"/>
              <a:t>Парентерална исхрана (хипертонични раствори)</a:t>
            </a:r>
          </a:p>
          <a:p>
            <a:pPr lvl="1">
              <a:buFont typeface="Wingdings" pitchFamily="2" charset="2"/>
              <a:buChar char="Ø"/>
            </a:pPr>
            <a:r>
              <a:rPr lang="sr-Cyrl-CS" sz="1600"/>
              <a:t>Смањење повишеног интракранијалног притиска (хипертонични раствори)</a:t>
            </a:r>
          </a:p>
          <a:p>
            <a:pPr lvl="1">
              <a:buFont typeface="Wingdings" pitchFamily="2" charset="2"/>
              <a:buChar char="Ø"/>
            </a:pPr>
            <a:r>
              <a:rPr lang="sr-Cyrl-CS" sz="1600"/>
              <a:t>Посебне медицинске намене (нпр. за перитонеалну и хемодијализу)</a:t>
            </a:r>
          </a:p>
          <a:p>
            <a:pPr lvl="1">
              <a:buFont typeface="Wingdings" pitchFamily="2" charset="2"/>
              <a:buChar char="Ø"/>
            </a:pPr>
            <a:r>
              <a:rPr lang="sr-Cyrl-CS" sz="1600"/>
              <a:t>Уношење лекова</a:t>
            </a:r>
          </a:p>
          <a:p>
            <a:pPr>
              <a:buFont typeface="Wingdings" pitchFamily="2" charset="2"/>
              <a:buChar char="v"/>
            </a:pPr>
            <a:endParaRPr lang="en-GB" sz="1600"/>
          </a:p>
        </p:txBody>
      </p:sp>
      <p:sp>
        <p:nvSpPr>
          <p:cNvPr id="21508"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ИНФУЗИЈЕ</a:t>
            </a:r>
            <a:endParaRPr lang="en-GB"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descr="Blue tissue paper"/>
          <p:cNvSpPr>
            <a:spLocks noGrp="1" noChangeArrowheads="1"/>
          </p:cNvSpPr>
          <p:nvPr>
            <p:ph type="body" idx="1"/>
          </p:nvPr>
        </p:nvSpPr>
        <p:spPr>
          <a:xfrm>
            <a:off x="0" y="838200"/>
            <a:ext cx="9144000" cy="6019800"/>
          </a:xfrm>
          <a:blipFill dpi="0" rotWithShape="0">
            <a:blip r:embed="rId3" cstate="print"/>
            <a:srcRect/>
            <a:tile tx="0" ty="0" sx="100000" sy="100000" flip="none" algn="tl"/>
          </a:blipFill>
        </p:spPr>
        <p:txBody>
          <a:bodyPr/>
          <a:lstStyle/>
          <a:p>
            <a:pPr>
              <a:buFontTx/>
              <a:buNone/>
            </a:pPr>
            <a:endParaRPr lang="sr-Cyrl-CS" sz="1400"/>
          </a:p>
          <a:p>
            <a:pPr>
              <a:buFontTx/>
              <a:buNone/>
            </a:pPr>
            <a:r>
              <a:rPr lang="sr-Cyrl-CS" sz="1400"/>
              <a:t>Инхалацијом се у доње дисајне путеве могу уносити</a:t>
            </a:r>
            <a:r>
              <a:rPr lang="sr-Latn-CS" sz="1400"/>
              <a:t>:</a:t>
            </a:r>
            <a:endParaRPr lang="sr-Cyrl-CS" sz="1400"/>
          </a:p>
          <a:p>
            <a:r>
              <a:rPr lang="sr-Cyrl-CS" sz="1400" b="1">
                <a:solidFill>
                  <a:srgbClr val="CC0000"/>
                </a:solidFill>
              </a:rPr>
              <a:t>гасови</a:t>
            </a:r>
            <a:r>
              <a:rPr lang="sr-Cyrl-CS" sz="1400"/>
              <a:t> (кисеоник, азотсубоксид)</a:t>
            </a:r>
          </a:p>
          <a:p>
            <a:r>
              <a:rPr lang="sr-Cyrl-CS" sz="1400" b="1">
                <a:solidFill>
                  <a:srgbClr val="CC0000"/>
                </a:solidFill>
              </a:rPr>
              <a:t>паре </a:t>
            </a:r>
            <a:r>
              <a:rPr lang="sr-Cyrl-CS" sz="1400"/>
              <a:t>лако испарљивих течности (етар)</a:t>
            </a:r>
          </a:p>
          <a:p>
            <a:r>
              <a:rPr lang="sr-Cyrl-CS" sz="1400" b="1">
                <a:solidFill>
                  <a:srgbClr val="CC0000"/>
                </a:solidFill>
              </a:rPr>
              <a:t>препарати намењени за инхалацију</a:t>
            </a:r>
            <a:r>
              <a:rPr lang="sr-Cyrl-CS" sz="1400"/>
              <a:t> (</a:t>
            </a:r>
            <a:r>
              <a:rPr lang="sr-Latn-CS" sz="1400" b="1">
                <a:solidFill>
                  <a:srgbClr val="AB57FF"/>
                </a:solidFill>
              </a:rPr>
              <a:t>inhalanda</a:t>
            </a:r>
            <a:r>
              <a:rPr lang="sr-Latn-CS" sz="1400"/>
              <a:t>). </a:t>
            </a:r>
            <a:endParaRPr lang="sr-Cyrl-CS" sz="1400"/>
          </a:p>
          <a:p>
            <a:pPr>
              <a:buFontTx/>
              <a:buNone/>
            </a:pPr>
            <a:r>
              <a:rPr lang="sr-Cyrl-CS" sz="1400"/>
              <a:t>	То су течне или чврсте лековите супстанце, а удишу се њихове паре, аеросол (дисперзија ситних капи или честица у гасу) или прах. Да би честице доспеле и апсорбовале се у плућима потребно је да буду ситније од 5 </a:t>
            </a:r>
            <a:r>
              <a:rPr lang="sr-Cyrl-CS" sz="1400">
                <a:cs typeface="Times New Roman" charset="0"/>
              </a:rPr>
              <a:t>μ</a:t>
            </a:r>
            <a:r>
              <a:rPr lang="sr-Cyrl-CS" sz="1400"/>
              <a:t>м и да је проток ваздуха испод 30 </a:t>
            </a:r>
            <a:r>
              <a:rPr lang="sr-Latn-CS" sz="1400"/>
              <a:t>l/min</a:t>
            </a:r>
            <a:r>
              <a:rPr lang="sr-Cyrl-CS" sz="1400"/>
              <a:t> (после дубоког инспиријума удахнути ваздух задржати око 10 секунди).</a:t>
            </a:r>
          </a:p>
          <a:p>
            <a:pPr>
              <a:buFontTx/>
              <a:buNone/>
            </a:pPr>
            <a:endParaRPr lang="sr-Cyrl-CS" sz="1400"/>
          </a:p>
          <a:p>
            <a:pPr>
              <a:buFontTx/>
              <a:buNone/>
            </a:pPr>
            <a:r>
              <a:rPr lang="sr-Cyrl-CS" sz="1400"/>
              <a:t>	</a:t>
            </a:r>
            <a:r>
              <a:rPr lang="sr-Cyrl-CS" sz="1400" b="1">
                <a:solidFill>
                  <a:srgbClr val="CC0000"/>
                </a:solidFill>
              </a:rPr>
              <a:t>Предности:</a:t>
            </a:r>
          </a:p>
          <a:p>
            <a:pPr lvl="1">
              <a:buFont typeface="Wingdings" pitchFamily="2" charset="2"/>
              <a:buChar char="Ø"/>
            </a:pPr>
            <a:r>
              <a:rPr lang="sr-Cyrl-CS" sz="1400"/>
              <a:t>Бржа апсорпција, брже дејство (у односу на оралну примену)</a:t>
            </a:r>
          </a:p>
          <a:p>
            <a:pPr lvl="1">
              <a:buFont typeface="Wingdings" pitchFamily="2" charset="2"/>
              <a:buChar char="Ø"/>
            </a:pPr>
            <a:r>
              <a:rPr lang="sr-Cyrl-CS" sz="1400"/>
              <a:t>Гасови се брзо апсорбују и елиминишу (важно за општу анестезију)</a:t>
            </a:r>
          </a:p>
          <a:p>
            <a:pPr lvl="1">
              <a:buFont typeface="Wingdings" pitchFamily="2" charset="2"/>
              <a:buChar char="Ø"/>
            </a:pPr>
            <a:r>
              <a:rPr lang="sr-Cyrl-CS" sz="1400"/>
              <a:t>Мање дозе (у односу на оралну примену)</a:t>
            </a:r>
          </a:p>
          <a:p>
            <a:pPr lvl="1">
              <a:buFont typeface="Wingdings" pitchFamily="2" charset="2"/>
              <a:buChar char="Ø"/>
            </a:pPr>
            <a:r>
              <a:rPr lang="sr-Cyrl-CS" sz="1400"/>
              <a:t>Минимални нежељени ефекти (при правилном руковању)</a:t>
            </a:r>
          </a:p>
          <a:p>
            <a:pPr>
              <a:buFont typeface="Wingdings" pitchFamily="2" charset="2"/>
              <a:buNone/>
            </a:pPr>
            <a:endParaRPr lang="sr-Cyrl-CS" sz="1400"/>
          </a:p>
          <a:p>
            <a:pPr>
              <a:buFont typeface="Wingdings" pitchFamily="2" charset="2"/>
              <a:buNone/>
            </a:pPr>
            <a:r>
              <a:rPr lang="sr-Cyrl-CS" sz="1400"/>
              <a:t>	</a:t>
            </a:r>
            <a:r>
              <a:rPr lang="sr-Cyrl-CS" sz="1400" b="1">
                <a:solidFill>
                  <a:srgbClr val="CC0000"/>
                </a:solidFill>
              </a:rPr>
              <a:t>Недостаци:</a:t>
            </a:r>
          </a:p>
          <a:p>
            <a:pPr lvl="1">
              <a:buFont typeface="Wingdings" pitchFamily="2" charset="2"/>
              <a:buChar char="Ø"/>
            </a:pPr>
            <a:r>
              <a:rPr lang="sr-Cyrl-CS" sz="1400"/>
              <a:t>Непрецизно дозирање, опасност од предозирања</a:t>
            </a:r>
          </a:p>
          <a:p>
            <a:pPr lvl="1">
              <a:buFont typeface="Wingdings" pitchFamily="2" charset="2"/>
              <a:buChar char="Ø"/>
            </a:pPr>
            <a:r>
              <a:rPr lang="sr-Cyrl-CS" sz="1400"/>
              <a:t>Захтева специјалне уређаје: небулизер (распршивач), инхалатор...</a:t>
            </a:r>
          </a:p>
          <a:p>
            <a:pPr lvl="1">
              <a:buFont typeface="Wingdings" pitchFamily="2" charset="2"/>
              <a:buChar char="Ø"/>
            </a:pPr>
            <a:r>
              <a:rPr lang="sr-Cyrl-CS" sz="1400"/>
              <a:t>Потребно је добро познавање уређаја и пажљиво руковање</a:t>
            </a:r>
          </a:p>
          <a:p>
            <a:pPr lvl="1">
              <a:buFont typeface="Wingdings" pitchFamily="2" charset="2"/>
              <a:buChar char="Ø"/>
            </a:pPr>
            <a:r>
              <a:rPr lang="sr-Cyrl-CS" sz="1400"/>
              <a:t>Мања делотворност код пушача и хроничне опструктивне болести плућа</a:t>
            </a:r>
          </a:p>
          <a:p>
            <a:pPr>
              <a:buFont typeface="Wingdings" pitchFamily="2" charset="2"/>
              <a:buChar char="Ø"/>
            </a:pPr>
            <a:endParaRPr lang="sr-Cyrl-CS" sz="1400"/>
          </a:p>
          <a:p>
            <a:pPr>
              <a:buFont typeface="Wingdings" pitchFamily="2" charset="2"/>
              <a:buNone/>
            </a:pPr>
            <a:r>
              <a:rPr lang="sr-Cyrl-CS" sz="1400"/>
              <a:t>Од препарата за инхалацију се данас користе само готови лекови за постизање локалних ефеката (бронходилатација, антиинфламаторни лекови, лекови за контролу секреције мукуса у бронхијима...)</a:t>
            </a:r>
          </a:p>
          <a:p>
            <a:pPr>
              <a:buFont typeface="Wingdings" pitchFamily="2" charset="2"/>
              <a:buChar char="Ø"/>
            </a:pPr>
            <a:endParaRPr lang="sr-Cyrl-CS" sz="1400"/>
          </a:p>
          <a:p>
            <a:pPr>
              <a:buFont typeface="Wingdings" pitchFamily="2" charset="2"/>
              <a:buChar char="Ø"/>
            </a:pPr>
            <a:endParaRPr lang="en-GB" sz="1400"/>
          </a:p>
        </p:txBody>
      </p:sp>
      <p:sp>
        <p:nvSpPr>
          <p:cNvPr id="22532" name="Rectangle 4" descr="Blue tissue paper"/>
          <p:cNvSpPr>
            <a:spLocks noGrp="1" noChangeArrowheads="1"/>
          </p:cNvSpPr>
          <p:nvPr>
            <p:ph type="title"/>
          </p:nvPr>
        </p:nvSpPr>
        <p:spPr>
          <a:xfrm>
            <a:off x="0" y="0"/>
            <a:ext cx="9144000" cy="9144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ИНХАЛАЦИЈЕ</a:t>
            </a:r>
            <a:endParaRPr lang="en-GB"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descr="Blue tissue paper"/>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lnSpc>
                <a:spcPct val="90000"/>
              </a:lnSpc>
              <a:buFont typeface="Wingdings" pitchFamily="2" charset="2"/>
              <a:buChar char="v"/>
            </a:pPr>
            <a:r>
              <a:rPr lang="sr-Cyrl-CS" sz="1600" b="1">
                <a:solidFill>
                  <a:srgbClr val="CC0000"/>
                </a:solidFill>
              </a:rPr>
              <a:t>Импланти </a:t>
            </a:r>
            <a:r>
              <a:rPr lang="sr-Cyrl-CS" sz="1600"/>
              <a:t>су чврсти стерилни препарати из којих се током дужег периода ослобађа лековита супстанца. Различите су величине и облика, прилагођени за имплантацију.</a:t>
            </a:r>
          </a:p>
          <a:p>
            <a:pPr>
              <a:lnSpc>
                <a:spcPct val="90000"/>
              </a:lnSpc>
              <a:buFont typeface="Wingdings" pitchFamily="2" charset="2"/>
              <a:buChar char="v"/>
            </a:pPr>
            <a:endParaRPr lang="sr-Cyrl-CS" sz="1600"/>
          </a:p>
          <a:p>
            <a:pPr>
              <a:lnSpc>
                <a:spcPct val="90000"/>
              </a:lnSpc>
              <a:buFont typeface="Wingdings" pitchFamily="2" charset="2"/>
              <a:buChar char="v"/>
            </a:pPr>
            <a:r>
              <a:rPr lang="sr-Cyrl-CS" sz="1600" b="1">
                <a:solidFill>
                  <a:srgbClr val="CC0000"/>
                </a:solidFill>
              </a:rPr>
              <a:t>Трансдермални фластери</a:t>
            </a:r>
            <a:r>
              <a:rPr lang="sr-Cyrl-CS" sz="1600"/>
              <a:t> (</a:t>
            </a:r>
            <a:r>
              <a:rPr lang="sr-Latn-CS" sz="1600" b="1">
                <a:solidFill>
                  <a:srgbClr val="AB57FF"/>
                </a:solidFill>
              </a:rPr>
              <a:t>emplastra transcutanea</a:t>
            </a:r>
            <a:r>
              <a:rPr lang="sr-Latn-CS" sz="1600"/>
              <a:t>)</a:t>
            </a:r>
            <a:r>
              <a:rPr lang="sr-Cyrl-CS" sz="1600"/>
              <a:t> садрже једну или више лековитих супстанци које се из њих постепено и континуирано ослобађају (током више часова, дана или дуже) и кроз интактну кожу апсорбују, доспевајући у системску циркулацију.</a:t>
            </a:r>
          </a:p>
          <a:p>
            <a:pPr>
              <a:lnSpc>
                <a:spcPct val="90000"/>
              </a:lnSpc>
              <a:buFont typeface="Wingdings" pitchFamily="2" charset="2"/>
              <a:buNone/>
            </a:pPr>
            <a:r>
              <a:rPr lang="sr-Cyrl-CS" sz="1600"/>
              <a:t>	</a:t>
            </a:r>
            <a:r>
              <a:rPr lang="sr-Cyrl-CS" sz="1600" b="1">
                <a:solidFill>
                  <a:srgbClr val="CC0000"/>
                </a:solidFill>
              </a:rPr>
              <a:t>Предности:</a:t>
            </a:r>
          </a:p>
          <a:p>
            <a:pPr lvl="1">
              <a:lnSpc>
                <a:spcPct val="90000"/>
              </a:lnSpc>
              <a:buFont typeface="Wingdings" pitchFamily="2" charset="2"/>
              <a:buChar char="Ø"/>
            </a:pPr>
            <a:r>
              <a:rPr lang="sr-Cyrl-CS" sz="1600"/>
              <a:t>Погодни су за апликацију лекова који се брзо елиминшу, па је неопходно често узимање</a:t>
            </a:r>
          </a:p>
          <a:p>
            <a:pPr lvl="1">
              <a:lnSpc>
                <a:spcPct val="90000"/>
              </a:lnSpc>
              <a:buFont typeface="Wingdings" pitchFamily="2" charset="2"/>
              <a:buChar char="Ø"/>
            </a:pPr>
            <a:r>
              <a:rPr lang="sr-Cyrl-CS" sz="1600"/>
              <a:t>Нема разградње у дигестивном тракту и јетри као код оралне примене</a:t>
            </a:r>
          </a:p>
          <a:p>
            <a:pPr lvl="1">
              <a:lnSpc>
                <a:spcPct val="90000"/>
              </a:lnSpc>
              <a:buFont typeface="Wingdings" pitchFamily="2" charset="2"/>
              <a:buChar char="Ø"/>
            </a:pPr>
            <a:r>
              <a:rPr lang="sr-Cyrl-CS" sz="1600"/>
              <a:t>Релативно константна концентрација лека у крви</a:t>
            </a:r>
          </a:p>
          <a:p>
            <a:pPr lvl="1">
              <a:lnSpc>
                <a:spcPct val="90000"/>
              </a:lnSpc>
              <a:buFont typeface="Wingdings" pitchFamily="2" charset="2"/>
              <a:buChar char="Ø"/>
            </a:pPr>
            <a:r>
              <a:rPr lang="sr-Cyrl-CS" sz="1600"/>
              <a:t>Брзо и пролонгирано дејство</a:t>
            </a:r>
          </a:p>
          <a:p>
            <a:pPr lvl="1">
              <a:lnSpc>
                <a:spcPct val="90000"/>
              </a:lnSpc>
              <a:buFont typeface="Wingdings" pitchFamily="2" charset="2"/>
              <a:buNone/>
            </a:pPr>
            <a:r>
              <a:rPr lang="sr-Cyrl-CS" sz="1600" b="1">
                <a:solidFill>
                  <a:srgbClr val="CC0000"/>
                </a:solidFill>
              </a:rPr>
              <a:t>Недостаци:</a:t>
            </a:r>
            <a:endParaRPr lang="sr-Cyrl-CS" sz="1600"/>
          </a:p>
          <a:p>
            <a:pPr lvl="1">
              <a:lnSpc>
                <a:spcPct val="90000"/>
              </a:lnSpc>
              <a:buFont typeface="Wingdings" pitchFamily="2" charset="2"/>
              <a:buChar char="Ø"/>
            </a:pPr>
            <a:r>
              <a:rPr lang="sr-Cyrl-CS" sz="1600"/>
              <a:t>Могу се применити само јако липосолубилни лекови</a:t>
            </a:r>
          </a:p>
          <a:p>
            <a:pPr lvl="1">
              <a:lnSpc>
                <a:spcPct val="90000"/>
              </a:lnSpc>
              <a:buFont typeface="Wingdings" pitchFamily="2" charset="2"/>
              <a:buChar char="Ø"/>
            </a:pPr>
            <a:r>
              <a:rPr lang="sr-Cyrl-CS" sz="1600"/>
              <a:t>Могу се примењивати само лекови који се иначе апликују у малим дневним дозама</a:t>
            </a:r>
          </a:p>
          <a:p>
            <a:pPr lvl="1">
              <a:lnSpc>
                <a:spcPct val="90000"/>
              </a:lnSpc>
              <a:buFont typeface="Wingdings" pitchFamily="2" charset="2"/>
              <a:buChar char="Ø"/>
            </a:pPr>
            <a:r>
              <a:rPr lang="sr-Cyrl-CS" sz="1600"/>
              <a:t>Некад фластер иритира кожу</a:t>
            </a:r>
          </a:p>
          <a:p>
            <a:pPr lvl="1">
              <a:lnSpc>
                <a:spcPct val="90000"/>
              </a:lnSpc>
              <a:buFont typeface="Wingdings" pitchFamily="2" charset="2"/>
              <a:buChar char="Ø"/>
            </a:pPr>
            <a:endParaRPr lang="sr-Cyrl-CS" sz="1600"/>
          </a:p>
          <a:p>
            <a:pPr lvl="1">
              <a:lnSpc>
                <a:spcPct val="90000"/>
              </a:lnSpc>
              <a:buFont typeface="Wingdings" pitchFamily="2" charset="2"/>
              <a:buNone/>
            </a:pPr>
            <a:r>
              <a:rPr lang="sr-Cyrl-CS" sz="1600"/>
              <a:t>Примери:</a:t>
            </a:r>
          </a:p>
          <a:p>
            <a:pPr lvl="1">
              <a:lnSpc>
                <a:spcPct val="90000"/>
              </a:lnSpc>
              <a:buFont typeface="Wingdings" pitchFamily="2" charset="2"/>
              <a:buNone/>
            </a:pPr>
            <a:r>
              <a:rPr lang="sr-Cyrl-CS" sz="1600"/>
              <a:t>Естрадиол (хормонска супституција)</a:t>
            </a:r>
          </a:p>
          <a:p>
            <a:pPr lvl="1">
              <a:lnSpc>
                <a:spcPct val="90000"/>
              </a:lnSpc>
              <a:buFont typeface="Wingdings" pitchFamily="2" charset="2"/>
              <a:buNone/>
            </a:pPr>
            <a:r>
              <a:rPr lang="sr-Cyrl-CS" sz="1600"/>
              <a:t>Глицерилтринитрат (ангина пекторис)</a:t>
            </a:r>
          </a:p>
          <a:p>
            <a:pPr lvl="1">
              <a:lnSpc>
                <a:spcPct val="90000"/>
              </a:lnSpc>
              <a:buFont typeface="Wingdings" pitchFamily="2" charset="2"/>
              <a:buNone/>
            </a:pPr>
            <a:r>
              <a:rPr lang="sr-Cyrl-CS" sz="1600"/>
              <a:t>Скополамин (кинетозе)</a:t>
            </a:r>
          </a:p>
          <a:p>
            <a:pPr lvl="1">
              <a:lnSpc>
                <a:spcPct val="90000"/>
              </a:lnSpc>
              <a:buFont typeface="Wingdings" pitchFamily="2" charset="2"/>
              <a:buNone/>
            </a:pPr>
            <a:r>
              <a:rPr lang="sr-Cyrl-CS" sz="1600"/>
              <a:t>Никотин (одвикавање од пушења)</a:t>
            </a:r>
          </a:p>
          <a:p>
            <a:pPr lvl="1">
              <a:lnSpc>
                <a:spcPct val="90000"/>
              </a:lnSpc>
              <a:buFont typeface="Wingdings" pitchFamily="2" charset="2"/>
              <a:buNone/>
            </a:pPr>
            <a:endParaRPr lang="en-GB" sz="1600"/>
          </a:p>
        </p:txBody>
      </p:sp>
      <p:sp>
        <p:nvSpPr>
          <p:cNvPr id="23556"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ПРИМЕНА ПУТЕМ ИМПЛАНТАЦИЈЕ И ТРАНСДЕРМАЛНА ПРИМЕНА</a:t>
            </a:r>
            <a:endParaRPr lang="en-GB" sz="2800"/>
          </a:p>
        </p:txBody>
      </p:sp>
      <p:sp>
        <p:nvSpPr>
          <p:cNvPr id="23558" name="Rectangle 6"/>
          <p:cNvSpPr>
            <a:spLocks noChangeArrowheads="1"/>
          </p:cNvSpPr>
          <p:nvPr/>
        </p:nvSpPr>
        <p:spPr bwMode="auto">
          <a:xfrm>
            <a:off x="2362200" y="5029200"/>
            <a:ext cx="4038600" cy="1828800"/>
          </a:xfrm>
          <a:prstGeom prst="rect">
            <a:avLst/>
          </a:prstGeom>
          <a:noFill/>
          <a:ln w="9525">
            <a:noFill/>
            <a:miter lim="800000"/>
            <a:headEnd/>
            <a:tailEnd/>
          </a:ln>
          <a:effectLst/>
        </p:spPr>
        <p:txBody>
          <a:bodyPr wrap="none" anchor="ctr"/>
          <a:lstStyle/>
          <a:p>
            <a:endParaRPr lang="en-US"/>
          </a:p>
        </p:txBody>
      </p:sp>
      <p:sp>
        <p:nvSpPr>
          <p:cNvPr id="23559" name="Rectangle 7"/>
          <p:cNvSpPr>
            <a:spLocks noChangeArrowheads="1"/>
          </p:cNvSpPr>
          <p:nvPr/>
        </p:nvSpPr>
        <p:spPr bwMode="auto">
          <a:xfrm>
            <a:off x="1600200" y="4572000"/>
            <a:ext cx="4191000" cy="2057400"/>
          </a:xfrm>
          <a:prstGeom prst="rect">
            <a:avLst/>
          </a:prstGeom>
          <a:noFill/>
          <a:ln w="9525">
            <a:noFill/>
            <a:miter lim="800000"/>
            <a:headEnd/>
            <a:tailEnd/>
          </a:ln>
          <a:effectLst/>
        </p:spPr>
        <p:txBody>
          <a:bodyPr wrap="none" anchor="ctr"/>
          <a:lstStyle/>
          <a:p>
            <a:endParaRPr lang="en-US"/>
          </a:p>
        </p:txBody>
      </p:sp>
      <p:sp>
        <p:nvSpPr>
          <p:cNvPr id="23560" name="Rectangle 8" descr="Blue tissue paper"/>
          <p:cNvSpPr>
            <a:spLocks noChangeArrowheads="1"/>
          </p:cNvSpPr>
          <p:nvPr/>
        </p:nvSpPr>
        <p:spPr bwMode="auto">
          <a:xfrm>
            <a:off x="3886200" y="4800600"/>
            <a:ext cx="2971800" cy="1905000"/>
          </a:xfrm>
          <a:prstGeom prst="rect">
            <a:avLst/>
          </a:prstGeom>
          <a:blipFill dpi="0" rotWithShape="0">
            <a:blip r:embed="rId3" cstate="print"/>
            <a:srcRect/>
            <a:tile tx="0" ty="0" sx="100000" sy="100000" flip="none" algn="tl"/>
          </a:blipFill>
          <a:ln w="9525">
            <a:noFill/>
            <a:miter lim="800000"/>
            <a:headEnd/>
            <a:tailEnd/>
          </a:ln>
          <a:effectLst/>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descr="Blue tissue paper"/>
          <p:cNvSpPr>
            <a:spLocks noGrp="1" noChangeArrowheads="1"/>
          </p:cNvSpPr>
          <p:nvPr>
            <p:ph type="title"/>
          </p:nvPr>
        </p:nvSpPr>
        <p:spPr>
          <a:xfrm>
            <a:off x="0" y="0"/>
            <a:ext cx="9144000" cy="1066800"/>
          </a:xfrm>
          <a:blipFill dpi="0" rotWithShape="0">
            <a:blip r:embed="rId3" cstate="print"/>
            <a:srcRect/>
            <a:tile tx="0" ty="0" sx="100000" sy="100000" flip="none" algn="tl"/>
          </a:blipFill>
        </p:spPr>
        <p:txBody>
          <a:bodyPr/>
          <a:lstStyle/>
          <a:p>
            <a:r>
              <a:rPr lang="sr-Cyrl-CS" sz="2400" b="1" dirty="0"/>
              <a:t>УВОД У ФАРМАКОЛОГИЈУ</a:t>
            </a:r>
            <a:endParaRPr lang="en-GB" sz="2400" b="1" dirty="0"/>
          </a:p>
        </p:txBody>
      </p:sp>
      <p:sp>
        <p:nvSpPr>
          <p:cNvPr id="3075" name="Rectangle 3" descr="Blue tissue paper"/>
          <p:cNvSpPr>
            <a:spLocks noGrp="1" noChangeArrowheads="1"/>
          </p:cNvSpPr>
          <p:nvPr>
            <p:ph type="body" idx="1"/>
          </p:nvPr>
        </p:nvSpPr>
        <p:spPr>
          <a:xfrm>
            <a:off x="0" y="914400"/>
            <a:ext cx="9144000" cy="5943600"/>
          </a:xfrm>
          <a:blipFill dpi="0" rotWithShape="0">
            <a:blip r:embed="rId3" cstate="print"/>
            <a:srcRect/>
            <a:tile tx="0" ty="0" sx="100000" sy="100000" flip="none" algn="tl"/>
          </a:blipFill>
        </p:spPr>
        <p:txBody>
          <a:bodyPr/>
          <a:lstStyle/>
          <a:p>
            <a:endParaRPr lang="sr-Cyrl-CS" sz="1600" dirty="0"/>
          </a:p>
          <a:p>
            <a:r>
              <a:rPr lang="sr-Cyrl-CS" sz="1600" dirty="0"/>
              <a:t>Етимолошки, </a:t>
            </a:r>
            <a:r>
              <a:rPr lang="sr-Cyrl-CS" sz="1600" b="1" dirty="0">
                <a:solidFill>
                  <a:srgbClr val="CC0000"/>
                </a:solidFill>
              </a:rPr>
              <a:t>фармакологија</a:t>
            </a:r>
            <a:r>
              <a:rPr lang="sr-Cyrl-CS" sz="1600" b="1" dirty="0"/>
              <a:t> </a:t>
            </a:r>
            <a:r>
              <a:rPr lang="sr-Cyrl-CS" sz="1600" dirty="0"/>
              <a:t>је наука о лековима (гр. фармакон – лек, логиа – наука).</a:t>
            </a:r>
          </a:p>
          <a:p>
            <a:r>
              <a:rPr lang="sr-Cyrl-CS" sz="1600" dirty="0"/>
              <a:t>Прецизније, фармакологија је медицинска научна дисциплина која проучава дејства биолошки активних материја (првенствено лековитих) на организам и </a:t>
            </a:r>
            <a:r>
              <a:rPr lang="sr-Latn-CS" sz="1600" dirty="0"/>
              <a:t>vice versa.</a:t>
            </a:r>
            <a:endParaRPr lang="sr-Cyrl-CS" sz="1600" dirty="0"/>
          </a:p>
          <a:p>
            <a:pPr>
              <a:buFontTx/>
              <a:buNone/>
            </a:pPr>
            <a:endParaRPr lang="sr-Cyrl-CS" sz="1600" b="1" dirty="0"/>
          </a:p>
          <a:p>
            <a:pPr algn="ctr">
              <a:buFontTx/>
              <a:buNone/>
            </a:pPr>
            <a:r>
              <a:rPr lang="sr-Cyrl-CS" sz="1600" b="1" dirty="0">
                <a:solidFill>
                  <a:srgbClr val="D60629"/>
                </a:solidFill>
              </a:rPr>
              <a:t>ФАРМАКОЛОГИЈА = ФАРМАКОДИНАМИКА + ФАРМАКОКИНЕТИКА</a:t>
            </a:r>
          </a:p>
          <a:p>
            <a:pPr algn="ctr">
              <a:buFontTx/>
              <a:buNone/>
            </a:pPr>
            <a:endParaRPr lang="sr-Cyrl-CS" sz="1600" dirty="0">
              <a:solidFill>
                <a:srgbClr val="D60629"/>
              </a:solidFill>
            </a:endParaRPr>
          </a:p>
          <a:p>
            <a:pPr algn="ctr">
              <a:buFontTx/>
              <a:buNone/>
            </a:pPr>
            <a:r>
              <a:rPr lang="sr-Cyrl-CS" sz="1600" dirty="0"/>
              <a:t>			проучава дејство лека на организам    	проучава деловање организма на лек,</a:t>
            </a:r>
          </a:p>
          <a:p>
            <a:pPr algn="ctr">
              <a:buFontTx/>
              <a:buNone/>
            </a:pPr>
            <a:r>
              <a:rPr lang="sr-Cyrl-CS" sz="1600" dirty="0"/>
              <a:t>                                              		                судбину лека у организму</a:t>
            </a:r>
          </a:p>
          <a:p>
            <a:pPr algn="ctr">
              <a:buFontTx/>
              <a:buNone/>
            </a:pPr>
            <a:endParaRPr lang="sr-Cyrl-CS" sz="1600" dirty="0"/>
          </a:p>
          <a:p>
            <a:pPr>
              <a:buFontTx/>
              <a:buNone/>
            </a:pPr>
            <a:r>
              <a:rPr lang="sr-Cyrl-CS" sz="1600" dirty="0"/>
              <a:t>	Са фармакологијом су тесно повезане:</a:t>
            </a:r>
          </a:p>
          <a:p>
            <a:r>
              <a:rPr lang="sr-Cyrl-CS" sz="1600" b="1" dirty="0">
                <a:solidFill>
                  <a:schemeClr val="accent2"/>
                </a:solidFill>
              </a:rPr>
              <a:t>Токсикологија</a:t>
            </a:r>
            <a:r>
              <a:rPr lang="sr-Cyrl-CS" sz="1600" dirty="0"/>
              <a:t> – наука о токсичним материјама, њиховом дејству на организам и лечењу 			отрованих</a:t>
            </a:r>
          </a:p>
          <a:p>
            <a:r>
              <a:rPr lang="sr-Cyrl-CS" sz="1600" b="1" dirty="0">
                <a:solidFill>
                  <a:schemeClr val="accent2"/>
                </a:solidFill>
              </a:rPr>
              <a:t>Фармакотерапија</a:t>
            </a:r>
            <a:r>
              <a:rPr lang="sr-Cyrl-CS" sz="1600" dirty="0"/>
              <a:t> – примењена наука о рационалној примени лекова у терапији</a:t>
            </a:r>
            <a:endParaRPr lang="en-US" sz="1600" dirty="0"/>
          </a:p>
          <a:p>
            <a:endParaRPr lang="en-US" sz="1600" dirty="0"/>
          </a:p>
          <a:p>
            <a:pPr>
              <a:buFontTx/>
              <a:buNone/>
            </a:pPr>
            <a:r>
              <a:rPr lang="en-US" sz="1600" dirty="0"/>
              <a:t>	</a:t>
            </a:r>
            <a:r>
              <a:rPr lang="sr-Cyrl-CS" sz="1600" b="1" dirty="0"/>
              <a:t>Фармација</a:t>
            </a:r>
            <a:r>
              <a:rPr lang="sr-Cyrl-CS" sz="1600" dirty="0"/>
              <a:t> је наука која проучава порекло и састав, физичка и хемијска својства лекова, начин њиховог справљања и обликовања.</a:t>
            </a:r>
          </a:p>
          <a:p>
            <a:endParaRPr lang="sr-Cyrl-CS" sz="1600" dirty="0"/>
          </a:p>
          <a:p>
            <a:endParaRPr lang="sr-Cyrl-CS" sz="1600" dirty="0"/>
          </a:p>
          <a:p>
            <a:pPr>
              <a:buFontTx/>
              <a:buNone/>
            </a:pPr>
            <a:endParaRPr lang="sr-Cyrl-CS" sz="1600" b="1" dirty="0"/>
          </a:p>
          <a:p>
            <a:endParaRPr lang="en-GB" sz="1600" dirty="0"/>
          </a:p>
        </p:txBody>
      </p:sp>
      <p:sp>
        <p:nvSpPr>
          <p:cNvPr id="3076" name="Line 4"/>
          <p:cNvSpPr>
            <a:spLocks noChangeShapeType="1"/>
          </p:cNvSpPr>
          <p:nvPr/>
        </p:nvSpPr>
        <p:spPr bwMode="auto">
          <a:xfrm flipH="1">
            <a:off x="3810000" y="2667000"/>
            <a:ext cx="457200" cy="304800"/>
          </a:xfrm>
          <a:prstGeom prst="line">
            <a:avLst/>
          </a:prstGeom>
          <a:noFill/>
          <a:ln w="9525">
            <a:solidFill>
              <a:schemeClr val="tx1"/>
            </a:solidFill>
            <a:round/>
            <a:headEnd/>
            <a:tailEnd type="triangle" w="med" len="med"/>
          </a:ln>
          <a:effectLst/>
        </p:spPr>
        <p:txBody>
          <a:bodyPr/>
          <a:lstStyle/>
          <a:p>
            <a:endParaRPr lang="en-US"/>
          </a:p>
        </p:txBody>
      </p:sp>
      <p:sp>
        <p:nvSpPr>
          <p:cNvPr id="3077" name="Line 5"/>
          <p:cNvSpPr>
            <a:spLocks noChangeShapeType="1"/>
          </p:cNvSpPr>
          <p:nvPr/>
        </p:nvSpPr>
        <p:spPr bwMode="auto">
          <a:xfrm>
            <a:off x="6248400" y="2667000"/>
            <a:ext cx="533400" cy="3048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 typeface="Wingdings" pitchFamily="2" charset="2"/>
              <a:buChar char="v"/>
            </a:pPr>
            <a:endParaRPr lang="sr-Cyrl-CS" sz="1600"/>
          </a:p>
          <a:p>
            <a:pPr>
              <a:buFont typeface="Wingdings" pitchFamily="2" charset="2"/>
              <a:buChar char="v"/>
            </a:pPr>
            <a:r>
              <a:rPr lang="sr-Cyrl-CS" sz="1600"/>
              <a:t>Лек се може апсорбовати преко танке назалне слузнице ако је распршен у довољно ситне капи, дакле ако је у облику </a:t>
            </a:r>
            <a:r>
              <a:rPr lang="sr-Cyrl-CS" sz="1600" b="1">
                <a:solidFill>
                  <a:srgbClr val="CC0000"/>
                </a:solidFill>
              </a:rPr>
              <a:t>спреја</a:t>
            </a:r>
            <a:r>
              <a:rPr lang="sr-Cyrl-CS" sz="1600"/>
              <a:t> (</a:t>
            </a:r>
            <a:r>
              <a:rPr lang="sr-Latn-CS" sz="1600"/>
              <a:t>spray – </a:t>
            </a:r>
            <a:r>
              <a:rPr lang="sr-Cyrl-CS" sz="1600"/>
              <a:t>магла, измаглица; спреј је аеросол</a:t>
            </a:r>
            <a:r>
              <a:rPr lang="en-US" sz="1600"/>
              <a:t> </a:t>
            </a:r>
            <a:r>
              <a:rPr lang="sr-Cyrl-CS" sz="1600"/>
              <a:t>код кога распршивање врши материја придодата у ту сврху)</a:t>
            </a:r>
          </a:p>
          <a:p>
            <a:pPr>
              <a:buFont typeface="Wingdings" pitchFamily="2" charset="2"/>
              <a:buChar char="v"/>
            </a:pPr>
            <a:endParaRPr lang="sr-Cyrl-CS" sz="1600"/>
          </a:p>
          <a:p>
            <a:pPr>
              <a:buFont typeface="Wingdings" pitchFamily="2" charset="2"/>
              <a:buNone/>
            </a:pPr>
            <a:r>
              <a:rPr lang="sr-Cyrl-CS" sz="1600"/>
              <a:t>	</a:t>
            </a:r>
            <a:r>
              <a:rPr lang="sr-Cyrl-CS" sz="1600" b="1">
                <a:solidFill>
                  <a:srgbClr val="CC0000"/>
                </a:solidFill>
              </a:rPr>
              <a:t>Предности:</a:t>
            </a:r>
          </a:p>
          <a:p>
            <a:pPr lvl="1">
              <a:buFont typeface="Wingdings" pitchFamily="2" charset="2"/>
              <a:buChar char="Ø"/>
            </a:pPr>
            <a:r>
              <a:rPr lang="sr-Cyrl-CS" sz="1600"/>
              <a:t>Брза апсорпција, брзо дејство</a:t>
            </a:r>
          </a:p>
          <a:p>
            <a:pPr lvl="1">
              <a:buFont typeface="Wingdings" pitchFamily="2" charset="2"/>
              <a:buChar char="Ø"/>
            </a:pPr>
            <a:r>
              <a:rPr lang="sr-Cyrl-CS" sz="1600"/>
              <a:t>Нема разградње у дигестивном тракту и јетри</a:t>
            </a:r>
          </a:p>
          <a:p>
            <a:pPr>
              <a:buFont typeface="Wingdings" pitchFamily="2" charset="2"/>
              <a:buChar char="Ø"/>
            </a:pPr>
            <a:endParaRPr lang="sr-Cyrl-CS" sz="1600"/>
          </a:p>
          <a:p>
            <a:pPr>
              <a:buFont typeface="Wingdings" pitchFamily="2" charset="2"/>
              <a:buNone/>
            </a:pPr>
            <a:r>
              <a:rPr lang="sr-Cyrl-CS" sz="1600"/>
              <a:t>	</a:t>
            </a:r>
            <a:r>
              <a:rPr lang="sr-Cyrl-CS" sz="1600" b="1">
                <a:solidFill>
                  <a:srgbClr val="CC0000"/>
                </a:solidFill>
              </a:rPr>
              <a:t>Недостаци:</a:t>
            </a:r>
          </a:p>
          <a:p>
            <a:pPr lvl="1">
              <a:buFont typeface="Wingdings" pitchFamily="2" charset="2"/>
              <a:buChar char="Ø"/>
            </a:pPr>
            <a:r>
              <a:rPr lang="sr-Cyrl-CS" sz="1600"/>
              <a:t>Иритација назалне слузнице</a:t>
            </a:r>
          </a:p>
          <a:p>
            <a:pPr>
              <a:buFont typeface="Wingdings" pitchFamily="2" charset="2"/>
              <a:buChar char="Ø"/>
            </a:pPr>
            <a:endParaRPr lang="sr-Cyrl-CS" sz="1600"/>
          </a:p>
          <a:p>
            <a:pPr>
              <a:buFont typeface="Wingdings" pitchFamily="2" charset="2"/>
              <a:buNone/>
            </a:pPr>
            <a:r>
              <a:rPr lang="sr-Cyrl-CS" sz="1600"/>
              <a:t>	Примери:</a:t>
            </a:r>
          </a:p>
          <a:p>
            <a:pPr lvl="1">
              <a:buFont typeface="Wingdings" pitchFamily="2" charset="2"/>
              <a:buChar char="ü"/>
            </a:pPr>
            <a:r>
              <a:rPr lang="sr-Cyrl-CS" sz="1600"/>
              <a:t>Калцитонин (код остеопорозе)</a:t>
            </a:r>
          </a:p>
          <a:p>
            <a:pPr lvl="1">
              <a:buFont typeface="Wingdings" pitchFamily="2" charset="2"/>
              <a:buChar char="ü"/>
            </a:pPr>
            <a:r>
              <a:rPr lang="sr-Cyrl-CS" sz="1600"/>
              <a:t>Дихидроерготамин (мигренозни напад)</a:t>
            </a:r>
          </a:p>
          <a:p>
            <a:pPr lvl="1">
              <a:buFont typeface="Wingdings" pitchFamily="2" charset="2"/>
              <a:buChar char="ü"/>
            </a:pPr>
            <a:r>
              <a:rPr lang="sr-Cyrl-CS" sz="1600"/>
              <a:t>Кортикостероиди (алергије, астма)</a:t>
            </a:r>
          </a:p>
          <a:p>
            <a:pPr lvl="1">
              <a:buFont typeface="Wingdings" pitchFamily="2" charset="2"/>
              <a:buChar char="ü"/>
            </a:pPr>
            <a:r>
              <a:rPr lang="sr-Cyrl-CS" sz="1600"/>
              <a:t>Бронхоспазмолитици </a:t>
            </a:r>
            <a:endParaRPr lang="en-US" sz="1600"/>
          </a:p>
          <a:p>
            <a:pPr lvl="1">
              <a:buFont typeface="Wingdings" pitchFamily="2" charset="2"/>
              <a:buChar char="ü"/>
            </a:pPr>
            <a:r>
              <a:rPr lang="sr-Cyrl-CS" sz="1600"/>
              <a:t>Окситоцин (стимулација лактације)</a:t>
            </a:r>
            <a:endParaRPr lang="en-GB" sz="1600"/>
          </a:p>
        </p:txBody>
      </p:sp>
      <p:sp>
        <p:nvSpPr>
          <p:cNvPr id="25604"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НАЗАЛНА ПРИМЕНА </a:t>
            </a:r>
            <a:endParaRPr lang="en-GB" sz="2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descr="Blue tissue paper"/>
          <p:cNvSpPr>
            <a:spLocks noGrp="1" noChangeArrowheads="1"/>
          </p:cNvSpPr>
          <p:nvPr>
            <p:ph type="body" idx="1"/>
          </p:nvPr>
        </p:nvSpPr>
        <p:spPr>
          <a:xfrm>
            <a:off x="0" y="762000"/>
            <a:ext cx="9144000" cy="6096000"/>
          </a:xfrm>
          <a:blipFill dpi="0" rotWithShape="0">
            <a:blip r:embed="rId3" cstate="print"/>
            <a:srcRect/>
            <a:tile tx="0" ty="0" sx="100000" sy="100000" flip="none" algn="tl"/>
          </a:blipFill>
        </p:spPr>
        <p:txBody>
          <a:bodyPr/>
          <a:lstStyle/>
          <a:p>
            <a:pPr>
              <a:lnSpc>
                <a:spcPct val="90000"/>
              </a:lnSpc>
              <a:buFont typeface="Wingdings" pitchFamily="2" charset="2"/>
              <a:buNone/>
            </a:pPr>
            <a:endParaRPr lang="sr-Cyrl-CS" sz="1600" b="1">
              <a:solidFill>
                <a:srgbClr val="CC0000"/>
              </a:solidFill>
            </a:endParaRPr>
          </a:p>
          <a:p>
            <a:pPr>
              <a:lnSpc>
                <a:spcPct val="90000"/>
              </a:lnSpc>
              <a:buFont typeface="Wingdings" pitchFamily="2" charset="2"/>
              <a:buChar char="v"/>
            </a:pPr>
            <a:r>
              <a:rPr lang="sr-Cyrl-CS" sz="1600" b="1">
                <a:solidFill>
                  <a:srgbClr val="CC0000"/>
                </a:solidFill>
              </a:rPr>
              <a:t>Локална примена</a:t>
            </a:r>
            <a:r>
              <a:rPr lang="sr-Cyrl-CS" sz="1600"/>
              <a:t> подразумева директну апликацију лековитог препарата на кожу и приступачне слузокоже (усна дупља, око, уво, нос, анални канал, ректум, вагина...). Лек делује на месту апликације, без преласка у системску циркулацију.</a:t>
            </a:r>
          </a:p>
          <a:p>
            <a:pPr>
              <a:lnSpc>
                <a:spcPct val="90000"/>
              </a:lnSpc>
              <a:buFont typeface="Wingdings" pitchFamily="2" charset="2"/>
              <a:buChar char="v"/>
            </a:pPr>
            <a:r>
              <a:rPr lang="sr-Cyrl-CS" sz="1600"/>
              <a:t>До нежељене апсорпције и системских ефеката може доћи ако се лековити препарат примени: </a:t>
            </a:r>
          </a:p>
          <a:p>
            <a:pPr>
              <a:lnSpc>
                <a:spcPct val="90000"/>
              </a:lnSpc>
              <a:buFont typeface="Wingdings" pitchFamily="2" charset="2"/>
              <a:buNone/>
            </a:pPr>
            <a:r>
              <a:rPr lang="sr-Cyrl-CS" sz="1600"/>
              <a:t>		на измењену кожу или слузнице (патолошке промене, оштећења),</a:t>
            </a:r>
          </a:p>
          <a:p>
            <a:pPr>
              <a:lnSpc>
                <a:spcPct val="90000"/>
              </a:lnSpc>
              <a:buFont typeface="Wingdings" pitchFamily="2" charset="2"/>
              <a:buNone/>
            </a:pPr>
            <a:r>
              <a:rPr lang="sr-Cyrl-CS" sz="1600"/>
              <a:t>		у виду оклузивног завоја,</a:t>
            </a:r>
          </a:p>
          <a:p>
            <a:pPr>
              <a:lnSpc>
                <a:spcPct val="90000"/>
              </a:lnSpc>
              <a:buFont typeface="Wingdings" pitchFamily="2" charset="2"/>
              <a:buNone/>
            </a:pPr>
            <a:r>
              <a:rPr lang="sr-Cyrl-CS" sz="1600"/>
              <a:t>		уз механичке мере (утрљавање, масажа),</a:t>
            </a:r>
          </a:p>
          <a:p>
            <a:pPr>
              <a:lnSpc>
                <a:spcPct val="90000"/>
              </a:lnSpc>
              <a:buFont typeface="Wingdings" pitchFamily="2" charset="2"/>
              <a:buNone/>
            </a:pPr>
            <a:r>
              <a:rPr lang="sr-Cyrl-CS" sz="1600"/>
              <a:t>		на велику површину,</a:t>
            </a:r>
          </a:p>
          <a:p>
            <a:pPr>
              <a:lnSpc>
                <a:spcPct val="90000"/>
              </a:lnSpc>
              <a:buFont typeface="Wingdings" pitchFamily="2" charset="2"/>
              <a:buNone/>
            </a:pPr>
            <a:r>
              <a:rPr lang="sr-Cyrl-CS" sz="1600"/>
              <a:t>		у високој концентрацији,</a:t>
            </a:r>
          </a:p>
          <a:p>
            <a:pPr>
              <a:lnSpc>
                <a:spcPct val="90000"/>
              </a:lnSpc>
              <a:buFont typeface="Wingdings" pitchFamily="2" charset="2"/>
              <a:buNone/>
            </a:pPr>
            <a:r>
              <a:rPr lang="sr-Cyrl-CS" sz="1600"/>
              <a:t>		кад се липосолубилни лек примени у облику масти која садржи хидрофилну подлогу,</a:t>
            </a:r>
          </a:p>
          <a:p>
            <a:pPr>
              <a:lnSpc>
                <a:spcPct val="90000"/>
              </a:lnSpc>
              <a:buFont typeface="Wingdings" pitchFamily="2" charset="2"/>
              <a:buNone/>
            </a:pPr>
            <a:r>
              <a:rPr lang="sr-Cyrl-CS" sz="1600"/>
              <a:t>		уз присуство растварача, нпр. диметилсулфоксида (ДМСО).</a:t>
            </a:r>
          </a:p>
          <a:p>
            <a:pPr>
              <a:lnSpc>
                <a:spcPct val="90000"/>
              </a:lnSpc>
              <a:buFont typeface="Wingdings" pitchFamily="2" charset="2"/>
              <a:buNone/>
            </a:pPr>
            <a:r>
              <a:rPr lang="sr-Cyrl-CS" sz="1600"/>
              <a:t> </a:t>
            </a:r>
          </a:p>
          <a:p>
            <a:pPr>
              <a:lnSpc>
                <a:spcPct val="90000"/>
              </a:lnSpc>
              <a:buFont typeface="Wingdings" pitchFamily="2" charset="2"/>
              <a:buNone/>
            </a:pPr>
            <a:r>
              <a:rPr lang="sr-Cyrl-CS" sz="1600" b="1">
                <a:solidFill>
                  <a:srgbClr val="CC0000"/>
                </a:solidFill>
              </a:rPr>
              <a:t>	Предности:</a:t>
            </a:r>
          </a:p>
          <a:p>
            <a:pPr lvl="1">
              <a:lnSpc>
                <a:spcPct val="90000"/>
              </a:lnSpc>
              <a:buFont typeface="Wingdings" pitchFamily="2" charset="2"/>
              <a:buChar char="Ø"/>
            </a:pPr>
            <a:r>
              <a:rPr lang="sr-Cyrl-CS" sz="1600"/>
              <a:t>Висока концентрација лека локално, без појаве нежељених ефеката и токсичних дејстава</a:t>
            </a:r>
          </a:p>
          <a:p>
            <a:pPr>
              <a:lnSpc>
                <a:spcPct val="90000"/>
              </a:lnSpc>
              <a:buFont typeface="Wingdings" pitchFamily="2" charset="2"/>
              <a:buNone/>
            </a:pPr>
            <a:r>
              <a:rPr lang="sr-Cyrl-CS" sz="1600">
                <a:solidFill>
                  <a:srgbClr val="CC0000"/>
                </a:solidFill>
              </a:rPr>
              <a:t>	</a:t>
            </a:r>
            <a:r>
              <a:rPr lang="sr-Cyrl-CS" sz="1600" b="1">
                <a:solidFill>
                  <a:srgbClr val="CC0000"/>
                </a:solidFill>
              </a:rPr>
              <a:t>Недостаци:</a:t>
            </a:r>
          </a:p>
          <a:p>
            <a:pPr lvl="1">
              <a:lnSpc>
                <a:spcPct val="90000"/>
              </a:lnSpc>
              <a:buFont typeface="Wingdings" pitchFamily="2" charset="2"/>
              <a:buChar char="Ø"/>
            </a:pPr>
            <a:r>
              <a:rPr lang="sr-Cyrl-CS" sz="1600"/>
              <a:t>Честе алергијске реакције</a:t>
            </a:r>
          </a:p>
          <a:p>
            <a:pPr>
              <a:lnSpc>
                <a:spcPct val="90000"/>
              </a:lnSpc>
              <a:buFont typeface="Wingdings" pitchFamily="2" charset="2"/>
              <a:buNone/>
            </a:pPr>
            <a:endParaRPr lang="sr-Cyrl-CS" sz="1600"/>
          </a:p>
          <a:p>
            <a:pPr>
              <a:lnSpc>
                <a:spcPct val="90000"/>
              </a:lnSpc>
              <a:buFont typeface="Wingdings" pitchFamily="2" charset="2"/>
              <a:buNone/>
            </a:pPr>
            <a:endParaRPr lang="sr-Cyrl-CS" sz="1600"/>
          </a:p>
          <a:p>
            <a:pPr>
              <a:lnSpc>
                <a:spcPct val="90000"/>
              </a:lnSpc>
              <a:buFont typeface="Wingdings" pitchFamily="2" charset="2"/>
              <a:buChar char="v"/>
            </a:pPr>
            <a:r>
              <a:rPr lang="sr-Cyrl-CS" sz="1600" b="1">
                <a:solidFill>
                  <a:srgbClr val="CC0000"/>
                </a:solidFill>
              </a:rPr>
              <a:t>Локално дејство</a:t>
            </a:r>
            <a:r>
              <a:rPr lang="sr-Cyrl-CS" sz="1600"/>
              <a:t> лека се може остварити и при разним облицима ентералне и парентеране примене (орално се уносе нпр. неомицин, нистатин, лаксативи... да би се постигло локално дејство на дигестивни тракт; лек убризган интраартикуларно, инхалиран ради отклањања бронхоспазма...) </a:t>
            </a:r>
            <a:endParaRPr lang="en-GB" sz="1600"/>
          </a:p>
        </p:txBody>
      </p:sp>
      <p:sp>
        <p:nvSpPr>
          <p:cNvPr id="24580" name="Rectangle 4" descr="Blue tissue paper"/>
          <p:cNvSpPr>
            <a:spLocks noGrp="1" noChangeArrowheads="1"/>
          </p:cNvSpPr>
          <p:nvPr>
            <p:ph type="title"/>
          </p:nvPr>
        </p:nvSpPr>
        <p:spPr>
          <a:xfrm>
            <a:off x="0" y="0"/>
            <a:ext cx="9144000" cy="9144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ЛОКАЛНА ПРИМЕНА </a:t>
            </a:r>
            <a:endParaRPr lang="en-GB" sz="2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descr="Parchment"/>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buFontTx/>
              <a:buNone/>
            </a:pPr>
            <a:endParaRPr lang="sr-Cyrl-CS" sz="1400"/>
          </a:p>
          <a:p>
            <a:pPr>
              <a:buFont typeface="Wingdings" pitchFamily="2" charset="2"/>
              <a:buChar char="v"/>
            </a:pPr>
            <a:r>
              <a:rPr lang="sr-Cyrl-CS" sz="1600" b="1">
                <a:solidFill>
                  <a:srgbClr val="CC0000"/>
                </a:solidFill>
              </a:rPr>
              <a:t>Апсорпција</a:t>
            </a:r>
            <a:r>
              <a:rPr lang="sr-Cyrl-CS" sz="1600"/>
              <a:t> је процес кретања лека од места примене до крвотока. Присутна је код свих начина примене осим код интравенске апликације.</a:t>
            </a:r>
          </a:p>
          <a:p>
            <a:pPr>
              <a:buFontTx/>
              <a:buNone/>
            </a:pPr>
            <a:r>
              <a:rPr lang="sr-Cyrl-CS" sz="1600"/>
              <a:t>	На путу од места примене до циљних ткива и органа лек пролази кроз телесне мембране. Лекови се апсорбују кроз ћелије (коже, слузокожа, ендотел капилара), тако да је ћелијска мембрана основна баријера за пролаз кроз телесне мембране.</a:t>
            </a:r>
          </a:p>
          <a:p>
            <a:pPr>
              <a:buFontTx/>
              <a:buNone/>
            </a:pPr>
            <a:endParaRPr lang="sr-Cyrl-CS" sz="1600"/>
          </a:p>
          <a:p>
            <a:pPr>
              <a:buFont typeface="Wingdings" pitchFamily="2" charset="2"/>
              <a:buChar char="v"/>
            </a:pPr>
            <a:r>
              <a:rPr lang="sr-Cyrl-CS" sz="1600" b="1">
                <a:solidFill>
                  <a:srgbClr val="CC0000"/>
                </a:solidFill>
              </a:rPr>
              <a:t>Ћелијску мембрану</a:t>
            </a:r>
            <a:r>
              <a:rPr lang="sr-Cyrl-CS" sz="1600"/>
              <a:t> чине два слоја фосфолипида и протеини. Липидни слој има ситне каналиће (поре) кроз које могу да прођу само хидросолубилне супстанце малих молекула (молекуске тежине &lt; 100 </a:t>
            </a:r>
            <a:r>
              <a:rPr lang="sr-Latn-CS" sz="1600"/>
              <a:t>D)</a:t>
            </a:r>
            <a:r>
              <a:rPr lang="sr-Cyrl-CS" sz="1600"/>
              <a:t>, нпр. уреа. </a:t>
            </a:r>
          </a:p>
          <a:p>
            <a:pPr>
              <a:buFont typeface="Wingdings" pitchFamily="2" charset="2"/>
              <a:buNone/>
            </a:pPr>
            <a:endParaRPr lang="sr-Cyrl-CS" sz="1600"/>
          </a:p>
          <a:p>
            <a:pPr>
              <a:buFont typeface="Wingdings" pitchFamily="2" charset="2"/>
              <a:buChar char="v"/>
            </a:pPr>
            <a:r>
              <a:rPr lang="sr-Cyrl-CS" sz="1600" b="1">
                <a:solidFill>
                  <a:srgbClr val="CC0000"/>
                </a:solidFill>
              </a:rPr>
              <a:t>Лекови</a:t>
            </a:r>
            <a:r>
              <a:rPr lang="sr-Cyrl-CS" sz="1600"/>
              <a:t> су најчешће </a:t>
            </a:r>
            <a:r>
              <a:rPr lang="sr-Cyrl-CS" sz="1600" b="1">
                <a:solidFill>
                  <a:srgbClr val="CC0000"/>
                </a:solidFill>
              </a:rPr>
              <a:t>слабе органске киселине</a:t>
            </a:r>
            <a:r>
              <a:rPr lang="sr-Cyrl-CS" sz="1600"/>
              <a:t> или </a:t>
            </a:r>
            <a:r>
              <a:rPr lang="sr-Cyrl-CS" sz="1600" b="1">
                <a:solidFill>
                  <a:srgbClr val="CC0000"/>
                </a:solidFill>
              </a:rPr>
              <a:t>базе</a:t>
            </a:r>
            <a:r>
              <a:rPr lang="sr-Cyrl-CS" sz="1600"/>
              <a:t>, делимично дисосоване у телесним течностима. Кроз липидни двослој могу проћи само липосолубилни нејонизовани лекови. </a:t>
            </a:r>
          </a:p>
          <a:p>
            <a:pPr>
              <a:buFont typeface="Wingdings" pitchFamily="2" charset="2"/>
              <a:buNone/>
            </a:pPr>
            <a:r>
              <a:rPr lang="sr-Cyrl-CS" sz="1600"/>
              <a:t>	Значи, апсорпција је бржа и потпунија што је лек липосолубилнији и мање јонизован. </a:t>
            </a:r>
            <a:endParaRPr lang="en-US" sz="1600"/>
          </a:p>
          <a:p>
            <a:pPr>
              <a:buFont typeface="Wingdings" pitchFamily="2" charset="2"/>
              <a:buNone/>
            </a:pPr>
            <a:endParaRPr lang="sr-Cyrl-CS" sz="1600"/>
          </a:p>
          <a:p>
            <a:pPr>
              <a:buFont typeface="Wingdings" pitchFamily="2" charset="2"/>
              <a:buNone/>
            </a:pPr>
            <a:r>
              <a:rPr lang="sr-Cyrl-CS" sz="1600"/>
              <a:t>	Степен јонизивонасти зависи од </a:t>
            </a:r>
            <a:r>
              <a:rPr lang="sr-Latn-CS" sz="1600"/>
              <a:t>pH </a:t>
            </a:r>
            <a:r>
              <a:rPr lang="sr-Cyrl-CS" sz="1600"/>
              <a:t>средине. Лекови слабе киселине су у киселој средини мање јонизовани па се лакше апсорбују, док се слабе базе лакше апсорбују из базних средина. Променом </a:t>
            </a:r>
            <a:r>
              <a:rPr lang="sr-Latn-CS" sz="1600"/>
              <a:t>pH </a:t>
            </a:r>
            <a:r>
              <a:rPr lang="sr-Cyrl-CS" sz="1600"/>
              <a:t>средине може се утицати на апсорпцију и реапсорпцију (тј. излучивање) лекова.</a:t>
            </a:r>
            <a:endParaRPr lang="en-GB" sz="1600"/>
          </a:p>
          <a:p>
            <a:endParaRPr lang="en-GB" sz="1600"/>
          </a:p>
        </p:txBody>
      </p:sp>
      <p:sp>
        <p:nvSpPr>
          <p:cNvPr id="31748" name="Rectangle 4" descr="Parchment"/>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normAutofit fontScale="90000"/>
          </a:bodyPr>
          <a:lstStyle/>
          <a:p>
            <a:r>
              <a:rPr lang="sr-Cyrl-CS" sz="2400" b="1"/>
              <a:t/>
            </a:r>
            <a:br>
              <a:rPr lang="sr-Cyrl-CS" sz="2400" b="1"/>
            </a:br>
            <a:r>
              <a:rPr lang="sr-Cyrl-CS" sz="2400" b="1"/>
              <a:t/>
            </a:r>
            <a:br>
              <a:rPr lang="sr-Cyrl-CS" sz="2400" b="1"/>
            </a:br>
            <a:r>
              <a:rPr lang="sr-Cyrl-CS" sz="2400" b="1"/>
              <a:t/>
            </a:r>
            <a:br>
              <a:rPr lang="sr-Cyrl-CS" sz="2400" b="1"/>
            </a:br>
            <a:r>
              <a:rPr lang="sr-Cyrl-CS" sz="2000" b="1"/>
              <a:t>ФАРМАКОКИНЕТИКА</a:t>
            </a:r>
            <a:br>
              <a:rPr lang="sr-Cyrl-CS" sz="2000" b="1"/>
            </a:br>
            <a:r>
              <a:rPr lang="sr-Cyrl-CS" sz="2400" b="1"/>
              <a:t/>
            </a:r>
            <a:br>
              <a:rPr lang="sr-Cyrl-CS" sz="2400" b="1"/>
            </a:br>
            <a:endParaRPr lang="en-GB" sz="20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descr="Parchment"/>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buFontTx/>
              <a:buNone/>
            </a:pPr>
            <a:r>
              <a:rPr lang="sr-Cyrl-CS" sz="1600" dirty="0"/>
              <a:t>                                                     </a:t>
            </a:r>
            <a:r>
              <a:rPr lang="sr-Cyrl-CS" sz="1600" b="1" dirty="0"/>
              <a:t>Транспорт лека кроз ћелијску мембрану</a:t>
            </a:r>
          </a:p>
          <a:p>
            <a:pPr>
              <a:buFontTx/>
              <a:buNone/>
            </a:pPr>
            <a:endParaRPr lang="sr-Cyrl-CS" sz="1600" b="1" dirty="0"/>
          </a:p>
          <a:p>
            <a:pPr>
              <a:buFontTx/>
              <a:buNone/>
            </a:pPr>
            <a:endParaRPr lang="sr-Cyrl-CS" sz="1600" b="1" dirty="0"/>
          </a:p>
          <a:p>
            <a:pPr>
              <a:buFontTx/>
              <a:buNone/>
            </a:pPr>
            <a:r>
              <a:rPr lang="sr-Cyrl-CS" sz="1600" dirty="0"/>
              <a:t>                          </a:t>
            </a:r>
            <a:r>
              <a:rPr lang="sr-Cyrl-CS" sz="1600" b="1" dirty="0">
                <a:solidFill>
                  <a:srgbClr val="990000"/>
                </a:solidFill>
              </a:rPr>
              <a:t>Пасиван</a:t>
            </a:r>
            <a:r>
              <a:rPr lang="sr-Cyrl-CS" sz="1600" dirty="0"/>
              <a:t> (без утрошка енергије)                                   </a:t>
            </a:r>
            <a:r>
              <a:rPr lang="sr-Cyrl-CS" sz="1600" b="1" dirty="0">
                <a:solidFill>
                  <a:srgbClr val="990000"/>
                </a:solidFill>
              </a:rPr>
              <a:t>Активан</a:t>
            </a:r>
            <a:r>
              <a:rPr lang="sr-Cyrl-CS" sz="1600" dirty="0"/>
              <a:t> (уз утрошак енергије)</a:t>
            </a:r>
          </a:p>
          <a:p>
            <a:pPr>
              <a:buFontTx/>
              <a:buNone/>
            </a:pPr>
            <a:endParaRPr lang="sr-Cyrl-CS" sz="1600" dirty="0"/>
          </a:p>
          <a:p>
            <a:pPr>
              <a:buFontTx/>
              <a:buNone/>
            </a:pPr>
            <a:r>
              <a:rPr lang="sr-Cyrl-CS" sz="1600" dirty="0"/>
              <a:t>	       </a:t>
            </a:r>
            <a:r>
              <a:rPr lang="sr-Cyrl-CS" sz="1600" b="1" dirty="0"/>
              <a:t>Дифузија</a:t>
            </a:r>
            <a:r>
              <a:rPr lang="sr-Cyrl-CS" sz="1600" dirty="0"/>
              <a:t>     </a:t>
            </a:r>
            <a:r>
              <a:rPr lang="sr-Cyrl-CS" sz="1600" b="1" dirty="0"/>
              <a:t>Филтрација    Олакшана дифузија</a:t>
            </a:r>
          </a:p>
          <a:p>
            <a:pPr>
              <a:buFontTx/>
              <a:buNone/>
            </a:pPr>
            <a:endParaRPr lang="sr-Cyrl-CS" sz="1600" b="1" dirty="0"/>
          </a:p>
          <a:p>
            <a:pPr>
              <a:buFont typeface="Wingdings" pitchFamily="2" charset="2"/>
              <a:buChar char="v"/>
            </a:pPr>
            <a:r>
              <a:rPr lang="sr-Cyrl-CS" sz="1600" b="1" dirty="0">
                <a:solidFill>
                  <a:srgbClr val="990000"/>
                </a:solidFill>
              </a:rPr>
              <a:t>Дифузијом</a:t>
            </a:r>
            <a:r>
              <a:rPr lang="sr-Cyrl-CS" sz="1600" dirty="0"/>
              <a:t> се кроз ћелијску мембрану транспортује највећи број лекова. Кретање се врши од места са вишом ка месту са нижом концентрацијом лека. Брзина дифузије је сразмерна градијенту концентрације. Предуслови за дифузију су липосолубилност и нејонизованост лека.</a:t>
            </a:r>
          </a:p>
          <a:p>
            <a:pPr>
              <a:buFont typeface="Wingdings" pitchFamily="2" charset="2"/>
              <a:buChar char="v"/>
            </a:pPr>
            <a:r>
              <a:rPr lang="sr-Cyrl-CS" sz="1600" b="1" dirty="0">
                <a:solidFill>
                  <a:srgbClr val="990000"/>
                </a:solidFill>
              </a:rPr>
              <a:t>Филтрацијом</a:t>
            </a:r>
            <a:r>
              <a:rPr lang="sr-Cyrl-CS" sz="1600" dirty="0"/>
              <a:t> се транспортују лекови кроз ћелијске мембране које имају велике поре (гломеруларна мембрана), а услед филтрационог притиска.</a:t>
            </a:r>
          </a:p>
          <a:p>
            <a:pPr>
              <a:buFont typeface="Wingdings" pitchFamily="2" charset="2"/>
              <a:buChar char="v"/>
            </a:pPr>
            <a:r>
              <a:rPr lang="sr-Cyrl-CS" sz="1600" b="1" dirty="0">
                <a:solidFill>
                  <a:srgbClr val="990000"/>
                </a:solidFill>
              </a:rPr>
              <a:t>Олакшана дифузија</a:t>
            </a:r>
            <a:r>
              <a:rPr lang="sr-Cyrl-CS" sz="1600" dirty="0"/>
              <a:t> се такође одвија под утицајем градијента концентрације, али уз учешће протеинских преносилаца. </a:t>
            </a:r>
          </a:p>
          <a:p>
            <a:pPr>
              <a:buFont typeface="Wingdings" pitchFamily="2" charset="2"/>
              <a:buChar char="v"/>
            </a:pPr>
            <a:r>
              <a:rPr lang="sr-Cyrl-CS" sz="1600" b="1" dirty="0">
                <a:solidFill>
                  <a:srgbClr val="990000"/>
                </a:solidFill>
              </a:rPr>
              <a:t>Активни транспорт</a:t>
            </a:r>
            <a:r>
              <a:rPr lang="sr-Cyrl-CS" sz="1600" dirty="0"/>
              <a:t> се обавља уз утрошак енергије а насупрот градијенту концентрације. За протеинске преносиоце се могу везати само молекули лекова чија је хемијска структура слична ендогеним супстанцама (које се иначе активно транспортују – глукози, аминокиселинама...).За разлику од пасивног транспорта, активни транспорт се може заситити и компетитивно инхибирати. Овим путем се транспортује мали број лекова (неки шећери, аминокиселине, нуклеотидни антиметаболити).</a:t>
            </a:r>
          </a:p>
          <a:p>
            <a:pPr>
              <a:buFontTx/>
              <a:buNone/>
            </a:pPr>
            <a:endParaRPr lang="sr-Cyrl-CS" sz="1600" dirty="0"/>
          </a:p>
          <a:p>
            <a:pPr>
              <a:buFontTx/>
              <a:buNone/>
            </a:pPr>
            <a:endParaRPr lang="en-GB" sz="1600" dirty="0"/>
          </a:p>
        </p:txBody>
      </p:sp>
      <p:sp>
        <p:nvSpPr>
          <p:cNvPr id="32772" name="Rectangle 4" descr="Parchment"/>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2000" b="1" dirty="0"/>
              <a:t>ТРАНСПОРТ ЛЕКА КРОЗ ЋЕЛИЈСКУ МЕМБРАНУ</a:t>
            </a:r>
            <a:endParaRPr lang="en-GB" sz="2000" b="1" dirty="0"/>
          </a:p>
        </p:txBody>
      </p:sp>
      <p:sp>
        <p:nvSpPr>
          <p:cNvPr id="32774" name="Freeform 6"/>
          <p:cNvSpPr>
            <a:spLocks/>
          </p:cNvSpPr>
          <p:nvPr/>
        </p:nvSpPr>
        <p:spPr bwMode="auto">
          <a:xfrm>
            <a:off x="2044700" y="2082800"/>
            <a:ext cx="965200" cy="901700"/>
          </a:xfrm>
          <a:custGeom>
            <a:avLst/>
            <a:gdLst/>
            <a:ahLst/>
            <a:cxnLst>
              <a:cxn ang="0">
                <a:pos x="440" y="32"/>
              </a:cxn>
              <a:cxn ang="0">
                <a:pos x="152" y="224"/>
              </a:cxn>
              <a:cxn ang="0">
                <a:pos x="440" y="176"/>
              </a:cxn>
              <a:cxn ang="0">
                <a:pos x="152" y="368"/>
              </a:cxn>
              <a:cxn ang="0">
                <a:pos x="8" y="368"/>
              </a:cxn>
              <a:cxn ang="0">
                <a:pos x="104" y="560"/>
              </a:cxn>
              <a:cxn ang="0">
                <a:pos x="248" y="416"/>
              </a:cxn>
              <a:cxn ang="0">
                <a:pos x="200" y="368"/>
              </a:cxn>
              <a:cxn ang="0">
                <a:pos x="584" y="128"/>
              </a:cxn>
              <a:cxn ang="0">
                <a:pos x="344" y="128"/>
              </a:cxn>
              <a:cxn ang="0">
                <a:pos x="536" y="32"/>
              </a:cxn>
              <a:cxn ang="0">
                <a:pos x="440" y="32"/>
              </a:cxn>
            </a:cxnLst>
            <a:rect l="0" t="0" r="r" b="b"/>
            <a:pathLst>
              <a:path w="608" h="568">
                <a:moveTo>
                  <a:pt x="440" y="32"/>
                </a:moveTo>
                <a:cubicBezTo>
                  <a:pt x="376" y="64"/>
                  <a:pt x="152" y="200"/>
                  <a:pt x="152" y="224"/>
                </a:cubicBezTo>
                <a:cubicBezTo>
                  <a:pt x="152" y="248"/>
                  <a:pt x="440" y="152"/>
                  <a:pt x="440" y="176"/>
                </a:cubicBezTo>
                <a:cubicBezTo>
                  <a:pt x="440" y="200"/>
                  <a:pt x="224" y="336"/>
                  <a:pt x="152" y="368"/>
                </a:cubicBezTo>
                <a:cubicBezTo>
                  <a:pt x="80" y="400"/>
                  <a:pt x="16" y="336"/>
                  <a:pt x="8" y="368"/>
                </a:cubicBezTo>
                <a:cubicBezTo>
                  <a:pt x="0" y="400"/>
                  <a:pt x="64" y="552"/>
                  <a:pt x="104" y="560"/>
                </a:cubicBezTo>
                <a:cubicBezTo>
                  <a:pt x="144" y="568"/>
                  <a:pt x="232" y="448"/>
                  <a:pt x="248" y="416"/>
                </a:cubicBezTo>
                <a:cubicBezTo>
                  <a:pt x="264" y="384"/>
                  <a:pt x="144" y="416"/>
                  <a:pt x="200" y="368"/>
                </a:cubicBezTo>
                <a:cubicBezTo>
                  <a:pt x="256" y="320"/>
                  <a:pt x="560" y="168"/>
                  <a:pt x="584" y="128"/>
                </a:cubicBezTo>
                <a:cubicBezTo>
                  <a:pt x="608" y="88"/>
                  <a:pt x="352" y="144"/>
                  <a:pt x="344" y="128"/>
                </a:cubicBezTo>
                <a:cubicBezTo>
                  <a:pt x="336" y="112"/>
                  <a:pt x="520" y="48"/>
                  <a:pt x="536" y="32"/>
                </a:cubicBezTo>
                <a:cubicBezTo>
                  <a:pt x="552" y="16"/>
                  <a:pt x="504" y="0"/>
                  <a:pt x="440" y="32"/>
                </a:cubicBezTo>
                <a:close/>
              </a:path>
            </a:pathLst>
          </a:custGeom>
          <a:noFill/>
          <a:ln w="9525" cap="flat" cmpd="sng">
            <a:noFill/>
            <a:prstDash val="solid"/>
            <a:round/>
            <a:headEnd/>
            <a:tailEnd/>
          </a:ln>
          <a:effectLst/>
        </p:spPr>
        <p:txBody>
          <a:bodyPr/>
          <a:lstStyle/>
          <a:p>
            <a:endParaRPr lang="en-US"/>
          </a:p>
        </p:txBody>
      </p:sp>
      <p:sp>
        <p:nvSpPr>
          <p:cNvPr id="32775" name="AutoShape 7"/>
          <p:cNvSpPr>
            <a:spLocks noChangeArrowheads="1"/>
          </p:cNvSpPr>
          <p:nvPr/>
        </p:nvSpPr>
        <p:spPr bwMode="auto">
          <a:xfrm>
            <a:off x="685800" y="1600200"/>
            <a:ext cx="533400" cy="381000"/>
          </a:xfrm>
          <a:prstGeom prst="lightningBolt">
            <a:avLst/>
          </a:prstGeom>
          <a:solidFill>
            <a:srgbClr val="FFFFCC"/>
          </a:solidFill>
          <a:ln w="9525">
            <a:solidFill>
              <a:schemeClr val="tx1"/>
            </a:solidFill>
            <a:miter lim="800000"/>
            <a:headEnd/>
            <a:tailEnd/>
          </a:ln>
          <a:effectLst/>
        </p:spPr>
        <p:txBody>
          <a:bodyPr wrap="none" anchor="ctr"/>
          <a:lstStyle/>
          <a:p>
            <a:endParaRPr lang="en-US"/>
          </a:p>
        </p:txBody>
      </p:sp>
      <p:sp>
        <p:nvSpPr>
          <p:cNvPr id="32776" name="AutoShape 8"/>
          <p:cNvSpPr>
            <a:spLocks noChangeArrowheads="1"/>
          </p:cNvSpPr>
          <p:nvPr/>
        </p:nvSpPr>
        <p:spPr bwMode="auto">
          <a:xfrm>
            <a:off x="5410200" y="1676400"/>
            <a:ext cx="533400" cy="381000"/>
          </a:xfrm>
          <a:prstGeom prst="lightningBolt">
            <a:avLst/>
          </a:prstGeom>
          <a:solidFill>
            <a:srgbClr val="FFFFCC"/>
          </a:solidFill>
          <a:ln w="9525">
            <a:solidFill>
              <a:schemeClr val="tx1"/>
            </a:solidFill>
            <a:miter lim="800000"/>
            <a:headEnd/>
            <a:tailEnd/>
          </a:ln>
          <a:effectLst/>
        </p:spPr>
        <p:txBody>
          <a:bodyPr wrap="none" anchor="ctr"/>
          <a:lstStyle/>
          <a:p>
            <a:endParaRPr lang="en-US"/>
          </a:p>
        </p:txBody>
      </p:sp>
      <p:sp>
        <p:nvSpPr>
          <p:cNvPr id="32777" name="Oval 9"/>
          <p:cNvSpPr>
            <a:spLocks noChangeArrowheads="1"/>
          </p:cNvSpPr>
          <p:nvPr/>
        </p:nvSpPr>
        <p:spPr bwMode="auto">
          <a:xfrm>
            <a:off x="609600" y="1524000"/>
            <a:ext cx="685800" cy="609600"/>
          </a:xfrm>
          <a:prstGeom prst="ellipse">
            <a:avLst/>
          </a:prstGeom>
          <a:noFill/>
          <a:ln w="28575">
            <a:solidFill>
              <a:srgbClr val="990000"/>
            </a:solidFill>
            <a:round/>
            <a:headEnd/>
            <a:tailEnd/>
          </a:ln>
          <a:effectLst/>
        </p:spPr>
        <p:txBody>
          <a:bodyPr wrap="none" anchor="ctr"/>
          <a:lstStyle/>
          <a:p>
            <a:endParaRPr lang="en-US"/>
          </a:p>
        </p:txBody>
      </p:sp>
      <p:sp>
        <p:nvSpPr>
          <p:cNvPr id="32778" name="Line 10"/>
          <p:cNvSpPr>
            <a:spLocks noChangeShapeType="1"/>
          </p:cNvSpPr>
          <p:nvPr/>
        </p:nvSpPr>
        <p:spPr bwMode="auto">
          <a:xfrm flipV="1">
            <a:off x="381000" y="1524000"/>
            <a:ext cx="990600" cy="609600"/>
          </a:xfrm>
          <a:prstGeom prst="line">
            <a:avLst/>
          </a:prstGeom>
          <a:noFill/>
          <a:ln w="28575">
            <a:solidFill>
              <a:srgbClr val="990000"/>
            </a:solidFill>
            <a:round/>
            <a:headEnd/>
            <a:tailEnd/>
          </a:ln>
          <a:effectLst/>
        </p:spPr>
        <p:txBody>
          <a:bodyPr/>
          <a:lstStyle/>
          <a:p>
            <a:endParaRPr lang="en-US"/>
          </a:p>
        </p:txBody>
      </p:sp>
      <p:sp>
        <p:nvSpPr>
          <p:cNvPr id="32779" name="Line 11"/>
          <p:cNvSpPr>
            <a:spLocks noChangeShapeType="1"/>
          </p:cNvSpPr>
          <p:nvPr/>
        </p:nvSpPr>
        <p:spPr bwMode="auto">
          <a:xfrm flipH="1">
            <a:off x="3048000" y="1447800"/>
            <a:ext cx="609600" cy="457200"/>
          </a:xfrm>
          <a:prstGeom prst="line">
            <a:avLst/>
          </a:prstGeom>
          <a:noFill/>
          <a:ln w="9525">
            <a:solidFill>
              <a:schemeClr val="tx1"/>
            </a:solidFill>
            <a:round/>
            <a:headEnd/>
            <a:tailEnd type="triangle" w="med" len="med"/>
          </a:ln>
          <a:effectLst/>
        </p:spPr>
        <p:txBody>
          <a:bodyPr/>
          <a:lstStyle/>
          <a:p>
            <a:endParaRPr lang="en-US"/>
          </a:p>
        </p:txBody>
      </p:sp>
      <p:sp>
        <p:nvSpPr>
          <p:cNvPr id="32780" name="Line 12"/>
          <p:cNvSpPr>
            <a:spLocks noChangeShapeType="1"/>
          </p:cNvSpPr>
          <p:nvPr/>
        </p:nvSpPr>
        <p:spPr bwMode="auto">
          <a:xfrm>
            <a:off x="5943600" y="1447800"/>
            <a:ext cx="838200" cy="457200"/>
          </a:xfrm>
          <a:prstGeom prst="line">
            <a:avLst/>
          </a:prstGeom>
          <a:noFill/>
          <a:ln w="9525">
            <a:solidFill>
              <a:schemeClr val="tx1"/>
            </a:solidFill>
            <a:round/>
            <a:headEnd/>
            <a:tailEnd type="triangle" w="med" len="med"/>
          </a:ln>
          <a:effectLst/>
        </p:spPr>
        <p:txBody>
          <a:bodyPr/>
          <a:lstStyle/>
          <a:p>
            <a:endParaRPr lang="en-US"/>
          </a:p>
        </p:txBody>
      </p:sp>
      <p:sp>
        <p:nvSpPr>
          <p:cNvPr id="32781" name="Line 13"/>
          <p:cNvSpPr>
            <a:spLocks noChangeShapeType="1"/>
          </p:cNvSpPr>
          <p:nvPr/>
        </p:nvSpPr>
        <p:spPr bwMode="auto">
          <a:xfrm flipH="1">
            <a:off x="1371600" y="2286000"/>
            <a:ext cx="914400" cy="304800"/>
          </a:xfrm>
          <a:prstGeom prst="line">
            <a:avLst/>
          </a:prstGeom>
          <a:noFill/>
          <a:ln w="9525">
            <a:solidFill>
              <a:schemeClr val="tx1"/>
            </a:solidFill>
            <a:round/>
            <a:headEnd/>
            <a:tailEnd type="triangle" w="med" len="med"/>
          </a:ln>
          <a:effectLst/>
        </p:spPr>
        <p:txBody>
          <a:bodyPr/>
          <a:lstStyle/>
          <a:p>
            <a:endParaRPr lang="en-US"/>
          </a:p>
        </p:txBody>
      </p:sp>
      <p:sp>
        <p:nvSpPr>
          <p:cNvPr id="32782" name="Line 14"/>
          <p:cNvSpPr>
            <a:spLocks noChangeShapeType="1"/>
          </p:cNvSpPr>
          <p:nvPr/>
        </p:nvSpPr>
        <p:spPr bwMode="auto">
          <a:xfrm>
            <a:off x="2362200" y="2286000"/>
            <a:ext cx="0" cy="304800"/>
          </a:xfrm>
          <a:prstGeom prst="line">
            <a:avLst/>
          </a:prstGeom>
          <a:noFill/>
          <a:ln w="9525">
            <a:solidFill>
              <a:schemeClr val="tx1"/>
            </a:solidFill>
            <a:round/>
            <a:headEnd/>
            <a:tailEnd type="triangle" w="med" len="med"/>
          </a:ln>
          <a:effectLst/>
        </p:spPr>
        <p:txBody>
          <a:bodyPr/>
          <a:lstStyle/>
          <a:p>
            <a:endParaRPr lang="en-US"/>
          </a:p>
        </p:txBody>
      </p:sp>
      <p:sp>
        <p:nvSpPr>
          <p:cNvPr id="32783" name="Line 15"/>
          <p:cNvSpPr>
            <a:spLocks noChangeShapeType="1"/>
          </p:cNvSpPr>
          <p:nvPr/>
        </p:nvSpPr>
        <p:spPr bwMode="auto">
          <a:xfrm>
            <a:off x="2514600" y="2286000"/>
            <a:ext cx="1143000" cy="304800"/>
          </a:xfrm>
          <a:prstGeom prst="line">
            <a:avLst/>
          </a:prstGeom>
          <a:noFill/>
          <a:ln w="9525">
            <a:solidFill>
              <a:schemeClr val="tx1"/>
            </a:solidFill>
            <a:round/>
            <a:headEnd/>
            <a:tailEnd type="triangle" w="med" len="med"/>
          </a:ln>
          <a:effectLst/>
        </p:spPr>
        <p:txBody>
          <a:bodyPr/>
          <a:lstStyle/>
          <a:p>
            <a:endParaRPr lang="en-US"/>
          </a:p>
        </p:txBody>
      </p:sp>
      <p:sp>
        <p:nvSpPr>
          <p:cNvPr id="32784" name="Rectangle 16"/>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
        <p:nvSpPr>
          <p:cNvPr id="32785" name="Rectangle 17"/>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
        <p:nvSpPr>
          <p:cNvPr id="32786" name="Rectangle 18"/>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
        <p:nvSpPr>
          <p:cNvPr id="32787" name="Rectangle 19"/>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29" name="Picture 37" descr="pino6"/>
          <p:cNvPicPr>
            <a:picLocks noChangeAspect="1" noChangeArrowheads="1"/>
          </p:cNvPicPr>
          <p:nvPr/>
        </p:nvPicPr>
        <p:blipFill>
          <a:blip r:embed="rId3" cstate="print"/>
          <a:srcRect/>
          <a:stretch>
            <a:fillRect/>
          </a:stretch>
        </p:blipFill>
        <p:spPr bwMode="auto">
          <a:xfrm>
            <a:off x="7391400" y="1752600"/>
            <a:ext cx="1371600" cy="1371600"/>
          </a:xfrm>
          <a:prstGeom prst="rect">
            <a:avLst/>
          </a:prstGeom>
          <a:noFill/>
        </p:spPr>
      </p:pic>
      <p:sp>
        <p:nvSpPr>
          <p:cNvPr id="33795" name="Rectangle 3" descr="Parchment"/>
          <p:cNvSpPr>
            <a:spLocks noGrp="1" noChangeArrowheads="1"/>
          </p:cNvSpPr>
          <p:nvPr>
            <p:ph type="body" idx="1"/>
          </p:nvPr>
        </p:nvSpPr>
        <p:spPr>
          <a:xfrm>
            <a:off x="0" y="609600"/>
            <a:ext cx="9144000" cy="6248400"/>
          </a:xfrm>
          <a:blipFill dpi="0" rotWithShape="0">
            <a:blip r:embed="rId4" cstate="print"/>
            <a:srcRect/>
            <a:tile tx="0" ty="0" sx="100000" sy="100000" flip="none" algn="tl"/>
          </a:blipFill>
        </p:spPr>
        <p:txBody>
          <a:bodyPr/>
          <a:lstStyle/>
          <a:p>
            <a:pPr>
              <a:buFont typeface="Wingdings" pitchFamily="2" charset="2"/>
              <a:buChar char="v"/>
            </a:pPr>
            <a:endParaRPr lang="sr-Cyrl-CS" sz="1600" b="1">
              <a:solidFill>
                <a:srgbClr val="990000"/>
              </a:solidFill>
            </a:endParaRPr>
          </a:p>
          <a:p>
            <a:pPr>
              <a:buFont typeface="Wingdings" pitchFamily="2" charset="2"/>
              <a:buChar char="v"/>
            </a:pPr>
            <a:r>
              <a:rPr lang="sr-Cyrl-CS" sz="1600" b="1">
                <a:solidFill>
                  <a:srgbClr val="990000"/>
                </a:solidFill>
              </a:rPr>
              <a:t>Ендоцитоза</a:t>
            </a:r>
            <a:r>
              <a:rPr lang="sr-Cyrl-CS" sz="1400"/>
              <a:t> је облик активног транспорта којим у ћелије доспевају макромолекули (масти, скроб, колоиди) и нерастворљиве материје. Одвија се у виду фагоцитозе (чврсте честице), пиноцитозе (капљице течности) и рецепторима посредоване ендоцитозе. </a:t>
            </a:r>
          </a:p>
          <a:p>
            <a:pPr>
              <a:buFont typeface="Wingdings" pitchFamily="2" charset="2"/>
              <a:buChar char="v"/>
            </a:pPr>
            <a:endParaRPr lang="sr-Cyrl-CS" sz="1400"/>
          </a:p>
          <a:p>
            <a:pPr>
              <a:buFont typeface="Wingdings" pitchFamily="2" charset="2"/>
              <a:buChar char="v"/>
            </a:pPr>
            <a:endParaRPr lang="sr-Cyrl-CS" sz="1400"/>
          </a:p>
          <a:p>
            <a:pPr>
              <a:buFont typeface="Wingdings" pitchFamily="2" charset="2"/>
              <a:buChar char="v"/>
            </a:pPr>
            <a:endParaRPr lang="sr-Cyrl-CS" sz="1400"/>
          </a:p>
          <a:p>
            <a:pPr>
              <a:buFont typeface="Wingdings" pitchFamily="2" charset="2"/>
              <a:buChar char="v"/>
            </a:pPr>
            <a:endParaRPr lang="sr-Cyrl-CS" sz="1400"/>
          </a:p>
          <a:p>
            <a:pPr>
              <a:buFont typeface="Wingdings" pitchFamily="2" charset="2"/>
              <a:buChar char="v"/>
            </a:pPr>
            <a:endParaRPr lang="sr-Cyrl-CS" sz="1400"/>
          </a:p>
          <a:p>
            <a:pPr>
              <a:buFont typeface="Wingdings" pitchFamily="2" charset="2"/>
              <a:buNone/>
            </a:pPr>
            <a:endParaRPr lang="sr-Cyrl-CS" sz="1600" b="1">
              <a:solidFill>
                <a:srgbClr val="990000"/>
              </a:solidFill>
            </a:endParaRPr>
          </a:p>
          <a:p>
            <a:pPr>
              <a:buFont typeface="Wingdings" pitchFamily="2" charset="2"/>
              <a:buNone/>
            </a:pPr>
            <a:r>
              <a:rPr lang="sr-Cyrl-CS" sz="1600"/>
              <a:t>                               Фагоцитоза                                                                     Пиноцитоза</a:t>
            </a:r>
          </a:p>
          <a:p>
            <a:pPr>
              <a:buFont typeface="Wingdings" pitchFamily="2" charset="2"/>
              <a:buNone/>
            </a:pPr>
            <a:endParaRPr lang="sr-Cyrl-CS" sz="1600" b="1">
              <a:solidFill>
                <a:srgbClr val="990000"/>
              </a:solidFill>
            </a:endParaRPr>
          </a:p>
          <a:p>
            <a:pPr>
              <a:buFont typeface="Wingdings" pitchFamily="2" charset="2"/>
              <a:buChar char="v"/>
            </a:pPr>
            <a:r>
              <a:rPr lang="sr-Cyrl-CS" sz="1600" b="1">
                <a:solidFill>
                  <a:srgbClr val="990000"/>
                </a:solidFill>
              </a:rPr>
              <a:t>Рецепторима посредованом ендоцитозом</a:t>
            </a:r>
            <a:r>
              <a:rPr lang="sr-Cyrl-CS" sz="1400"/>
              <a:t> се у ћелије могу унети хормони и фактори раста (инсулин, </a:t>
            </a:r>
            <a:r>
              <a:rPr lang="sr-Latn-CS" sz="1400"/>
              <a:t>TSH, LH, </a:t>
            </a:r>
            <a:r>
              <a:rPr lang="sr-Cyrl-CS" sz="1400"/>
              <a:t>калцитонин, пролактин, тиреоидни хормон, катехоламини, хормон раста, интерферон), токсини (дифтерија, ботулинус, псеудомонас, колера), вируси (аденовируси), неки протеини.</a:t>
            </a:r>
            <a:endParaRPr lang="en-GB" sz="1400"/>
          </a:p>
        </p:txBody>
      </p:sp>
      <p:sp>
        <p:nvSpPr>
          <p:cNvPr id="33796" name="Rectangle 4" descr="Parchment"/>
          <p:cNvSpPr>
            <a:spLocks noGrp="1" noChangeArrowheads="1"/>
          </p:cNvSpPr>
          <p:nvPr>
            <p:ph type="title"/>
          </p:nvPr>
        </p:nvSpPr>
        <p:spPr>
          <a:xfrm>
            <a:off x="0" y="0"/>
            <a:ext cx="9144000" cy="685800"/>
          </a:xfrm>
          <a:blipFill dpi="0" rotWithShape="0">
            <a:blip r:embed="rId4" cstate="print"/>
            <a:srcRect/>
            <a:tile tx="0" ty="0" sx="100000" sy="100000" flip="none" algn="tl"/>
          </a:blipFill>
          <a:ln/>
        </p:spPr>
        <p:txBody>
          <a:bodyPr/>
          <a:lstStyle/>
          <a:p>
            <a:r>
              <a:rPr lang="sr-Cyrl-CS" sz="2000" b="1"/>
              <a:t>ТРАНСПОРТ ЛЕКА КРОЗ ЋЕЛИЈСКУ МЕМБРАНУ</a:t>
            </a:r>
            <a:endParaRPr lang="en-GB" sz="2000" b="1"/>
          </a:p>
        </p:txBody>
      </p:sp>
      <p:sp>
        <p:nvSpPr>
          <p:cNvPr id="33801" name="Rectangle 9"/>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
        <p:nvSpPr>
          <p:cNvPr id="33802" name="Rectangle 10"/>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
        <p:nvSpPr>
          <p:cNvPr id="33803" name="Rectangle 11"/>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descr="Parchment"/>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Tx/>
              <a:buNone/>
            </a:pPr>
            <a:endParaRPr lang="sr-Cyrl-CS" sz="1600"/>
          </a:p>
          <a:p>
            <a:pPr>
              <a:buFontTx/>
              <a:buNone/>
            </a:pPr>
            <a:r>
              <a:rPr lang="sr-Cyrl-CS" sz="1600" b="1">
                <a:solidFill>
                  <a:srgbClr val="990000"/>
                </a:solidFill>
              </a:rPr>
              <a:t>Брзина </a:t>
            </a:r>
            <a:r>
              <a:rPr lang="sr-Cyrl-CS" sz="1600" b="1"/>
              <a:t>и</a:t>
            </a:r>
            <a:r>
              <a:rPr lang="sr-Cyrl-CS" sz="1600" b="1">
                <a:solidFill>
                  <a:srgbClr val="990000"/>
                </a:solidFill>
              </a:rPr>
              <a:t> степен апсорпције </a:t>
            </a:r>
            <a:r>
              <a:rPr lang="sr-Cyrl-CS" sz="1600" b="1"/>
              <a:t>зависе од:</a:t>
            </a:r>
          </a:p>
          <a:p>
            <a:pPr lvl="1">
              <a:buFont typeface="Wingdings" pitchFamily="2" charset="2"/>
              <a:buChar char="§"/>
            </a:pPr>
            <a:r>
              <a:rPr lang="sr-Cyrl-CS" sz="1600" b="1">
                <a:solidFill>
                  <a:srgbClr val="990000"/>
                </a:solidFill>
              </a:rPr>
              <a:t>места апсорпције </a:t>
            </a:r>
          </a:p>
          <a:p>
            <a:pPr lvl="1">
              <a:buFont typeface="Wingdings" pitchFamily="2" charset="2"/>
              <a:buChar char="§"/>
            </a:pPr>
            <a:r>
              <a:rPr lang="sr-Cyrl-CS" sz="1600" b="1">
                <a:solidFill>
                  <a:srgbClr val="990000"/>
                </a:solidFill>
              </a:rPr>
              <a:t>особина лека</a:t>
            </a:r>
          </a:p>
          <a:p>
            <a:pPr lvl="1">
              <a:buFont typeface="Wingdings" pitchFamily="2" charset="2"/>
              <a:buChar char="§"/>
            </a:pPr>
            <a:r>
              <a:rPr lang="sr-Cyrl-CS" sz="1600" b="1">
                <a:solidFill>
                  <a:srgbClr val="990000"/>
                </a:solidFill>
              </a:rPr>
              <a:t>времена контакта лека са површином кроз коју се апсорбује</a:t>
            </a:r>
          </a:p>
          <a:p>
            <a:pPr lvl="1">
              <a:buFont typeface="Wingdings" pitchFamily="2" charset="2"/>
              <a:buChar char="§"/>
            </a:pPr>
            <a:r>
              <a:rPr lang="sr-Cyrl-CS" sz="1600" b="1">
                <a:solidFill>
                  <a:srgbClr val="990000"/>
                </a:solidFill>
              </a:rPr>
              <a:t>општег стања организма и спољних фактора</a:t>
            </a:r>
          </a:p>
          <a:p>
            <a:endParaRPr lang="sr-Cyrl-CS" sz="1800" b="1">
              <a:solidFill>
                <a:srgbClr val="990000"/>
              </a:solidFill>
            </a:endParaRPr>
          </a:p>
          <a:p>
            <a:pPr>
              <a:buFontTx/>
              <a:buNone/>
            </a:pPr>
            <a:r>
              <a:rPr lang="sr-Cyrl-CS" sz="1800"/>
              <a:t>	</a:t>
            </a:r>
            <a:r>
              <a:rPr lang="sr-Cyrl-CS" sz="1800" b="1">
                <a:solidFill>
                  <a:srgbClr val="990000"/>
                </a:solidFill>
              </a:rPr>
              <a:t>Место апсорпције</a:t>
            </a:r>
            <a:r>
              <a:rPr lang="sr-Cyrl-CS" sz="1800"/>
              <a:t>:</a:t>
            </a:r>
          </a:p>
          <a:p>
            <a:pPr>
              <a:buFont typeface="Wingdings" pitchFamily="2" charset="2"/>
              <a:buChar char="ü"/>
            </a:pPr>
            <a:r>
              <a:rPr lang="sr-Cyrl-CS" sz="1800"/>
              <a:t>Величина површине кроз коју се врши апсорпција (слузница танког црева има 	површину од око 200 м</a:t>
            </a:r>
            <a:r>
              <a:rPr lang="sr-Cyrl-CS" sz="1800" baseline="30000"/>
              <a:t>2</a:t>
            </a:r>
            <a:r>
              <a:rPr lang="sr-Cyrl-CS" sz="1800"/>
              <a:t>)</a:t>
            </a:r>
          </a:p>
          <a:p>
            <a:pPr>
              <a:buFont typeface="Wingdings" pitchFamily="2" charset="2"/>
              <a:buChar char="ü"/>
            </a:pPr>
            <a:r>
              <a:rPr lang="sr-Cyrl-CS" sz="1800"/>
              <a:t>Грађа мембране кроз коју лек пролази (капилари у поткожју и мишићима имају велике 	поре и пропуштају све молекуле до 60 000 </a:t>
            </a:r>
            <a:r>
              <a:rPr lang="sr-Latn-CS" sz="1800"/>
              <a:t>D</a:t>
            </a:r>
            <a:r>
              <a:rPr lang="sr-Cyrl-CS" sz="1800"/>
              <a:t>, без обзира на наелектрисање)</a:t>
            </a:r>
          </a:p>
          <a:p>
            <a:pPr>
              <a:buFont typeface="Wingdings" pitchFamily="2" charset="2"/>
              <a:buChar char="ü"/>
            </a:pPr>
            <a:r>
              <a:rPr lang="sr-Cyrl-CS" sz="1800"/>
              <a:t>Васкуларизација (дигестивни тракт и плућа су добро прокрвљени; мишићи су боље 	прокрвљени од супкутиса)</a:t>
            </a:r>
          </a:p>
          <a:p>
            <a:pPr>
              <a:buFont typeface="Wingdings" pitchFamily="2" charset="2"/>
              <a:buChar char="ü"/>
            </a:pPr>
            <a:r>
              <a:rPr lang="sr-Cyrl-CS" sz="1800"/>
              <a:t>Брзина протока крви (повећава се у мишићима код физичке активности, смањује у 	кожи и поткожју код шока и хипотермије...)</a:t>
            </a:r>
          </a:p>
          <a:p>
            <a:pPr>
              <a:buFont typeface="Wingdings" pitchFamily="2" charset="2"/>
              <a:buChar char="ü"/>
            </a:pPr>
            <a:endParaRPr lang="sr-Cyrl-CS" sz="1800"/>
          </a:p>
          <a:p>
            <a:pPr lvl="1">
              <a:buFont typeface="Wingdings" pitchFamily="2" charset="2"/>
              <a:buNone/>
            </a:pPr>
            <a:endParaRPr lang="sr-Cyrl-CS" sz="1600"/>
          </a:p>
          <a:p>
            <a:pPr lvl="1">
              <a:buFont typeface="Wingdings" pitchFamily="2" charset="2"/>
              <a:buNone/>
            </a:pPr>
            <a:endParaRPr lang="en-GB" sz="1600"/>
          </a:p>
        </p:txBody>
      </p:sp>
      <p:sp>
        <p:nvSpPr>
          <p:cNvPr id="34820" name="Rectangle 4" descr="Parchment"/>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normAutofit fontScale="90000"/>
          </a:bodyPr>
          <a:lstStyle/>
          <a:p>
            <a:r>
              <a:rPr lang="sr-Cyrl-CS" sz="2400" b="1"/>
              <a:t/>
            </a:r>
            <a:br>
              <a:rPr lang="sr-Cyrl-CS" sz="2400" b="1"/>
            </a:br>
            <a:r>
              <a:rPr lang="sr-Cyrl-CS" sz="2400" b="1"/>
              <a:t/>
            </a:r>
            <a:br>
              <a:rPr lang="sr-Cyrl-CS" sz="2400" b="1"/>
            </a:br>
            <a:r>
              <a:rPr lang="sr-Cyrl-CS" sz="2400" b="1"/>
              <a:t/>
            </a:r>
            <a:br>
              <a:rPr lang="sr-Cyrl-CS" sz="2400" b="1"/>
            </a:br>
            <a:r>
              <a:rPr lang="sr-Cyrl-CS" sz="2000" b="1"/>
              <a:t>АПСОРПЦИЈА</a:t>
            </a:r>
            <a:br>
              <a:rPr lang="sr-Cyrl-CS" sz="2000" b="1"/>
            </a:br>
            <a:r>
              <a:rPr lang="sr-Cyrl-CS" sz="2400" b="1"/>
              <a:t/>
            </a:r>
            <a:br>
              <a:rPr lang="sr-Cyrl-CS" sz="2400" b="1"/>
            </a:br>
            <a:endParaRPr lang="en-GB" sz="20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descr="Parchment"/>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pPr>
              <a:buFontTx/>
              <a:buNone/>
            </a:pPr>
            <a:r>
              <a:rPr lang="sr-Cyrl-CS" sz="1600"/>
              <a:t>	</a:t>
            </a:r>
            <a:r>
              <a:rPr lang="sr-Cyrl-CS" sz="1600" b="1">
                <a:solidFill>
                  <a:srgbClr val="990000"/>
                </a:solidFill>
              </a:rPr>
              <a:t>Својства лека</a:t>
            </a:r>
            <a:r>
              <a:rPr lang="sr-Cyrl-CS" sz="1600"/>
              <a:t>:</a:t>
            </a:r>
          </a:p>
          <a:p>
            <a:pPr>
              <a:buFont typeface="Wingdings" pitchFamily="2" charset="2"/>
              <a:buChar char="ü"/>
            </a:pPr>
            <a:r>
              <a:rPr lang="sr-Cyrl-CS" sz="1600"/>
              <a:t>Облик у коме је лек примењен (нпр. бржа апсорпција из течних лекова у односу на чврсте)</a:t>
            </a:r>
          </a:p>
          <a:p>
            <a:pPr>
              <a:buFont typeface="Wingdings" pitchFamily="2" charset="2"/>
              <a:buChar char="ü"/>
            </a:pPr>
            <a:r>
              <a:rPr lang="sr-Cyrl-CS" sz="1600"/>
              <a:t>Брзина и степен распадања чврстих лековитих препарата (зависе од величине честица, начина 	компримовања, присуства материја које олакшавају распадање...)</a:t>
            </a:r>
          </a:p>
          <a:p>
            <a:pPr>
              <a:buFont typeface="Wingdings" pitchFamily="2" charset="2"/>
              <a:buChar char="ü"/>
            </a:pPr>
            <a:r>
              <a:rPr lang="sr-Cyrl-CS" sz="1600"/>
              <a:t>Растворљивост активне супстанције (величина молекула, јонизованост, липослубилност)</a:t>
            </a:r>
          </a:p>
          <a:p>
            <a:pPr>
              <a:buFont typeface="Wingdings" pitchFamily="2" charset="2"/>
              <a:buChar char="ü"/>
            </a:pPr>
            <a:r>
              <a:rPr lang="sr-Cyrl-CS" sz="1600"/>
              <a:t>Концентрација активне супстанце</a:t>
            </a:r>
          </a:p>
          <a:p>
            <a:pPr>
              <a:buFont typeface="Wingdings" pitchFamily="2" charset="2"/>
              <a:buChar char="ü"/>
            </a:pPr>
            <a:r>
              <a:rPr lang="sr-Cyrl-CS" sz="1600"/>
              <a:t>Присуство супстанција које успоравају (адреналин, протамин, желатин, поливинил-пиролидон) или убрзавају апсорпцију (хијалуронидаза, диметилсулфоксид)</a:t>
            </a:r>
          </a:p>
          <a:p>
            <a:pPr>
              <a:buFont typeface="Wingdings" pitchFamily="2" charset="2"/>
              <a:buChar char="ü"/>
            </a:pPr>
            <a:endParaRPr lang="sr-Cyrl-CS" sz="1600"/>
          </a:p>
          <a:p>
            <a:pPr>
              <a:buFont typeface="Wingdings" pitchFamily="2" charset="2"/>
              <a:buNone/>
            </a:pPr>
            <a:r>
              <a:rPr lang="sr-Cyrl-CS" sz="1600"/>
              <a:t>	</a:t>
            </a:r>
            <a:r>
              <a:rPr lang="sr-Cyrl-CS" sz="1600" b="1">
                <a:solidFill>
                  <a:srgbClr val="990000"/>
                </a:solidFill>
              </a:rPr>
              <a:t>Време контакта лека са површином кроз коју се апсорбује</a:t>
            </a:r>
            <a:r>
              <a:rPr lang="sr-Cyrl-CS" sz="1600"/>
              <a:t>:</a:t>
            </a:r>
          </a:p>
          <a:p>
            <a:pPr>
              <a:buFont typeface="Wingdings" pitchFamily="2" charset="2"/>
              <a:buChar char="ü"/>
            </a:pPr>
            <a:r>
              <a:rPr lang="sr-Cyrl-CS" sz="1600"/>
              <a:t>Скраћено код убрзане перисталтике, површног и убрзаног дисања (инхалације)</a:t>
            </a:r>
          </a:p>
          <a:p>
            <a:pPr>
              <a:buFont typeface="Wingdings" pitchFamily="2" charset="2"/>
              <a:buChar char="ü"/>
            </a:pPr>
            <a:r>
              <a:rPr lang="sr-Cyrl-CS" sz="1600"/>
              <a:t>Продужено код имплантата, трансдермалних фластера...</a:t>
            </a:r>
          </a:p>
          <a:p>
            <a:pPr>
              <a:buFont typeface="Wingdings" pitchFamily="2" charset="2"/>
              <a:buChar char="ü"/>
            </a:pPr>
            <a:endParaRPr lang="sr-Cyrl-CS" sz="1600"/>
          </a:p>
          <a:p>
            <a:pPr>
              <a:buFont typeface="Wingdings" pitchFamily="2" charset="2"/>
              <a:buNone/>
            </a:pPr>
            <a:r>
              <a:rPr lang="sr-Cyrl-CS" sz="1600"/>
              <a:t>	</a:t>
            </a:r>
            <a:r>
              <a:rPr lang="sr-Cyrl-CS" sz="1600" b="1">
                <a:solidFill>
                  <a:srgbClr val="990000"/>
                </a:solidFill>
              </a:rPr>
              <a:t>Опште стање организма</a:t>
            </a:r>
            <a:r>
              <a:rPr lang="sr-Cyrl-CS" sz="1600"/>
              <a:t>:</a:t>
            </a:r>
          </a:p>
          <a:p>
            <a:pPr>
              <a:buFont typeface="Wingdings" pitchFamily="2" charset="2"/>
              <a:buChar char="ü"/>
            </a:pPr>
            <a:r>
              <a:rPr lang="sr-Cyrl-CS" sz="1600"/>
              <a:t>Узраст, повишена телесна температура, срчана инсуфицијенција и портна хипертензија (код 	оралне примене), хронична опструктивна болест плућа (код инхалције)...</a:t>
            </a:r>
          </a:p>
          <a:p>
            <a:pPr>
              <a:buFont typeface="Wingdings" pitchFamily="2" charset="2"/>
              <a:buNone/>
            </a:pPr>
            <a:endParaRPr lang="sr-Cyrl-CS" sz="1600"/>
          </a:p>
          <a:p>
            <a:pPr>
              <a:buFont typeface="Wingdings" pitchFamily="2" charset="2"/>
              <a:buNone/>
            </a:pPr>
            <a:r>
              <a:rPr lang="sr-Cyrl-CS" sz="1600"/>
              <a:t>	</a:t>
            </a:r>
            <a:r>
              <a:rPr lang="sr-Cyrl-CS" sz="1600" b="1">
                <a:solidFill>
                  <a:srgbClr val="990000"/>
                </a:solidFill>
              </a:rPr>
              <a:t>Спољашњи фактори</a:t>
            </a:r>
            <a:r>
              <a:rPr lang="sr-Cyrl-CS" sz="1600"/>
              <a:t>:</a:t>
            </a:r>
          </a:p>
          <a:p>
            <a:pPr>
              <a:buFont typeface="Wingdings" pitchFamily="2" charset="2"/>
              <a:buChar char="ü"/>
            </a:pPr>
            <a:r>
              <a:rPr lang="sr-Cyrl-CS" sz="1600"/>
              <a:t>Температура (код поткожне примене), уношење хране (код оралне примене)...</a:t>
            </a:r>
          </a:p>
          <a:p>
            <a:pPr>
              <a:buFont typeface="Wingdings" pitchFamily="2" charset="2"/>
              <a:buChar char="ü"/>
            </a:pPr>
            <a:endParaRPr lang="sr-Cyrl-CS" sz="1600"/>
          </a:p>
          <a:p>
            <a:pPr>
              <a:buFontTx/>
              <a:buNone/>
            </a:pPr>
            <a:endParaRPr lang="en-GB" sz="1600"/>
          </a:p>
        </p:txBody>
      </p:sp>
      <p:sp>
        <p:nvSpPr>
          <p:cNvPr id="35844" name="Rectangle 4" descr="Parchment"/>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normAutofit fontScale="90000"/>
          </a:bodyPr>
          <a:lstStyle/>
          <a:p>
            <a:r>
              <a:rPr lang="sr-Cyrl-CS" sz="2400" b="1"/>
              <a:t/>
            </a:r>
            <a:br>
              <a:rPr lang="sr-Cyrl-CS" sz="2400" b="1"/>
            </a:br>
            <a:r>
              <a:rPr lang="sr-Cyrl-CS" sz="2400" b="1"/>
              <a:t/>
            </a:r>
            <a:br>
              <a:rPr lang="sr-Cyrl-CS" sz="2400" b="1"/>
            </a:br>
            <a:r>
              <a:rPr lang="sr-Cyrl-CS" sz="2400" b="1"/>
              <a:t/>
            </a:r>
            <a:br>
              <a:rPr lang="sr-Cyrl-CS" sz="2400" b="1"/>
            </a:br>
            <a:r>
              <a:rPr lang="sr-Cyrl-CS" sz="2000" b="1"/>
              <a:t>АПСОРПЦИЈА</a:t>
            </a:r>
            <a:br>
              <a:rPr lang="sr-Cyrl-CS" sz="2000" b="1"/>
            </a:br>
            <a:r>
              <a:rPr lang="sr-Cyrl-CS" sz="2400" b="1"/>
              <a:t/>
            </a:r>
            <a:br>
              <a:rPr lang="sr-Cyrl-CS" sz="2400" b="1"/>
            </a:br>
            <a:endParaRPr lang="en-GB" sz="20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descr="Parchment"/>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 typeface="Wingdings" pitchFamily="2" charset="2"/>
              <a:buChar char="v"/>
            </a:pPr>
            <a:r>
              <a:rPr lang="sr-Cyrl-CS" sz="1600" b="1">
                <a:solidFill>
                  <a:srgbClr val="990000"/>
                </a:solidFill>
              </a:rPr>
              <a:t>Биоискористљивост </a:t>
            </a:r>
            <a:r>
              <a:rPr lang="sr-Cyrl-CS" sz="1600"/>
              <a:t>(биорасположивост, </a:t>
            </a:r>
            <a:r>
              <a:rPr lang="sr-Latn-CS" sz="1600"/>
              <a:t>bioavailability)</a:t>
            </a:r>
            <a:r>
              <a:rPr lang="sr-Cyrl-CS" sz="1600"/>
              <a:t> је фракција лека која са места примене стигне у системску циркулацију (односно мест</a:t>
            </a:r>
            <a:r>
              <a:rPr lang="sr-Latn-CS" sz="1600"/>
              <a:t>a</a:t>
            </a:r>
            <a:r>
              <a:rPr lang="sr-Cyrl-CS" sz="1600"/>
              <a:t> деловања). Изражава се у процентима дате дозе лека.</a:t>
            </a:r>
          </a:p>
          <a:p>
            <a:pPr>
              <a:buFont typeface="Wingdings" pitchFamily="2" charset="2"/>
              <a:buChar char="v"/>
            </a:pPr>
            <a:r>
              <a:rPr lang="sr-Cyrl-CS" sz="1600">
                <a:solidFill>
                  <a:srgbClr val="990000"/>
                </a:solidFill>
              </a:rPr>
              <a:t>Површина</a:t>
            </a:r>
            <a:r>
              <a:rPr lang="sr-Cyrl-CS" sz="1600"/>
              <a:t> испод криве која означава однос </a:t>
            </a:r>
            <a:r>
              <a:rPr lang="sr-Cyrl-CS" sz="1600">
                <a:solidFill>
                  <a:srgbClr val="990000"/>
                </a:solidFill>
              </a:rPr>
              <a:t>концентрације лека у крви</a:t>
            </a:r>
            <a:r>
              <a:rPr lang="sr-Cyrl-CS" sz="1600"/>
              <a:t> и </a:t>
            </a:r>
            <a:r>
              <a:rPr lang="sr-Cyrl-CS" sz="1600">
                <a:solidFill>
                  <a:srgbClr val="990000"/>
                </a:solidFill>
              </a:rPr>
              <a:t>времена</a:t>
            </a:r>
            <a:r>
              <a:rPr lang="sr-Cyrl-CS" sz="1600"/>
              <a:t> после примене сразмерна је количини лека доспелој у крвоток, тј. биоискористљивости.</a:t>
            </a:r>
            <a:endParaRPr lang="en-US" sz="1600"/>
          </a:p>
          <a:p>
            <a:pPr>
              <a:buFont typeface="Wingdings" pitchFamily="2" charset="2"/>
              <a:buNone/>
            </a:pPr>
            <a:r>
              <a:rPr lang="en-US" sz="1600"/>
              <a:t>	</a:t>
            </a:r>
            <a:r>
              <a:rPr lang="sr-Cyrl-CS" sz="1600"/>
              <a:t>О смањеној биоискористљивости говоримо када је површина испод поменуте криве мања од површине испод адекватне криве после интравенске примене лека (тада је биоискористљивост 100%).</a:t>
            </a:r>
          </a:p>
          <a:p>
            <a:pPr>
              <a:buFont typeface="Wingdings" pitchFamily="2" charset="2"/>
              <a:buChar char="v"/>
            </a:pPr>
            <a:r>
              <a:rPr lang="sr-Cyrl-CS" sz="1600"/>
              <a:t>Смањена биоискористљивост може бити последица биолошких и фармацеутских фактора.</a:t>
            </a:r>
          </a:p>
          <a:p>
            <a:pPr>
              <a:buFont typeface="Wingdings" pitchFamily="2" charset="2"/>
              <a:buNone/>
            </a:pPr>
            <a:r>
              <a:rPr lang="sr-Cyrl-CS" sz="1600"/>
              <a:t>	</a:t>
            </a:r>
            <a:r>
              <a:rPr lang="sr-Cyrl-CS" sz="1600">
                <a:solidFill>
                  <a:srgbClr val="990000"/>
                </a:solidFill>
              </a:rPr>
              <a:t>Биолошки фактори</a:t>
            </a:r>
            <a:r>
              <a:rPr lang="sr-Cyrl-CS" sz="1600"/>
              <a:t>: инактивација лека у желуцу, значајна разградња при </a:t>
            </a:r>
          </a:p>
          <a:p>
            <a:pPr>
              <a:buFont typeface="Wingdings" pitchFamily="2" charset="2"/>
              <a:buNone/>
            </a:pPr>
            <a:r>
              <a:rPr lang="sr-Cyrl-CS" sz="1600"/>
              <a:t>првом пролазу кроз јетру, смањена апсорпција због убрзане перисталтике...</a:t>
            </a:r>
          </a:p>
          <a:p>
            <a:pPr>
              <a:buFont typeface="Wingdings" pitchFamily="2" charset="2"/>
              <a:buNone/>
            </a:pPr>
            <a:r>
              <a:rPr lang="sr-Cyrl-CS" sz="1600"/>
              <a:t>	</a:t>
            </a:r>
            <a:r>
              <a:rPr lang="sr-Cyrl-CS" sz="1600">
                <a:solidFill>
                  <a:srgbClr val="990000"/>
                </a:solidFill>
              </a:rPr>
              <a:t>Фармацеутска својства</a:t>
            </a:r>
            <a:r>
              <a:rPr lang="sr-Cyrl-CS" sz="1600"/>
              <a:t> лека: величина честица, присуство материја које </a:t>
            </a:r>
          </a:p>
          <a:p>
            <a:pPr>
              <a:buFont typeface="Wingdings" pitchFamily="2" charset="2"/>
              <a:buNone/>
            </a:pPr>
            <a:r>
              <a:rPr lang="sr-Cyrl-CS" sz="1600"/>
              <a:t>олакшавају распадање, начин компримовања...</a:t>
            </a:r>
          </a:p>
          <a:p>
            <a:pPr>
              <a:buFont typeface="Wingdings" pitchFamily="2" charset="2"/>
              <a:buNone/>
            </a:pPr>
            <a:endParaRPr lang="sr-Cyrl-CS" sz="1600"/>
          </a:p>
          <a:p>
            <a:pPr>
              <a:buFont typeface="Wingdings" pitchFamily="2" charset="2"/>
              <a:buNone/>
            </a:pPr>
            <a:endParaRPr lang="sr-Cyrl-CS" sz="1600"/>
          </a:p>
          <a:p>
            <a:pPr>
              <a:buFont typeface="Wingdings" pitchFamily="2" charset="2"/>
              <a:buChar char="v"/>
            </a:pPr>
            <a:r>
              <a:rPr lang="sr-Cyrl-CS" sz="1600"/>
              <a:t>Пре увођења нових лекова потребно је одредити биоискористљивост истих и упоредити са познатим леком. (тако се одређује да ли су лекови </a:t>
            </a:r>
            <a:r>
              <a:rPr lang="sr-Cyrl-CS" sz="1600">
                <a:solidFill>
                  <a:srgbClr val="990000"/>
                </a:solidFill>
              </a:rPr>
              <a:t>терапијски еквивалентни</a:t>
            </a:r>
            <a:r>
              <a:rPr lang="sr-Cyrl-CS" sz="1600"/>
              <a:t> или нису). Нарочито је важно да биоискористљивост буде иста код лекова са малом терапијском ширином (кардиотонички гликозиди, антикоагуланси, антиконвулзиви).</a:t>
            </a:r>
          </a:p>
          <a:p>
            <a:pPr>
              <a:buFontTx/>
              <a:buNone/>
            </a:pPr>
            <a:endParaRPr lang="en-GB" sz="1600"/>
          </a:p>
        </p:txBody>
      </p:sp>
      <p:sp>
        <p:nvSpPr>
          <p:cNvPr id="36868" name="Rectangle 4" descr="Parchment"/>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normAutofit fontScale="90000"/>
          </a:bodyPr>
          <a:lstStyle/>
          <a:p>
            <a:r>
              <a:rPr lang="sr-Cyrl-CS" sz="2400" b="1"/>
              <a:t/>
            </a:r>
            <a:br>
              <a:rPr lang="sr-Cyrl-CS" sz="2400" b="1"/>
            </a:br>
            <a:r>
              <a:rPr lang="sr-Cyrl-CS" sz="2400" b="1"/>
              <a:t/>
            </a:r>
            <a:br>
              <a:rPr lang="sr-Cyrl-CS" sz="2400" b="1"/>
            </a:br>
            <a:r>
              <a:rPr lang="sr-Cyrl-CS" sz="2400" b="1"/>
              <a:t/>
            </a:r>
            <a:br>
              <a:rPr lang="sr-Cyrl-CS" sz="2400" b="1"/>
            </a:br>
            <a:r>
              <a:rPr lang="sr-Cyrl-CS" sz="2000" b="1"/>
              <a:t>АПСОРПЦИЈА</a:t>
            </a:r>
            <a:br>
              <a:rPr lang="sr-Cyrl-CS" sz="2000" b="1"/>
            </a:br>
            <a:r>
              <a:rPr lang="sr-Cyrl-CS" sz="2400" b="1"/>
              <a:t/>
            </a:r>
            <a:br>
              <a:rPr lang="sr-Cyrl-CS" sz="2400" b="1"/>
            </a:br>
            <a:endParaRPr lang="en-GB" sz="2000" b="1"/>
          </a:p>
        </p:txBody>
      </p:sp>
      <p:sp>
        <p:nvSpPr>
          <p:cNvPr id="36870" name="Rectangle 6"/>
          <p:cNvSpPr>
            <a:spLocks noChangeArrowheads="1"/>
          </p:cNvSpPr>
          <p:nvPr/>
        </p:nvSpPr>
        <p:spPr bwMode="auto">
          <a:xfrm>
            <a:off x="2838450" y="2162175"/>
            <a:ext cx="9144000" cy="0"/>
          </a:xfrm>
          <a:prstGeom prst="rect">
            <a:avLst/>
          </a:prstGeom>
          <a:noFill/>
          <a:ln w="9525">
            <a:noFill/>
            <a:miter lim="800000"/>
            <a:headEnd/>
            <a:tailEnd/>
          </a:ln>
          <a:effectLst/>
        </p:spPr>
        <p:txBody>
          <a:bodyPr>
            <a:spAutoFit/>
          </a:bodyPr>
          <a:lstStyle/>
          <a:p>
            <a:endParaRPr lang="en-US"/>
          </a:p>
        </p:txBody>
      </p:sp>
      <p:sp>
        <p:nvSpPr>
          <p:cNvPr id="36874" name="Rectangle 10"/>
          <p:cNvSpPr>
            <a:spLocks noChangeArrowheads="1"/>
          </p:cNvSpPr>
          <p:nvPr/>
        </p:nvSpPr>
        <p:spPr bwMode="auto">
          <a:xfrm>
            <a:off x="2514600" y="4267200"/>
            <a:ext cx="304800" cy="1295400"/>
          </a:xfrm>
          <a:prstGeom prst="rect">
            <a:avLst/>
          </a:prstGeom>
          <a:noFill/>
          <a:ln w="9525">
            <a:noFill/>
            <a:miter lim="800000"/>
            <a:headEnd/>
            <a:tailEnd/>
          </a:ln>
          <a:effectLst/>
        </p:spPr>
        <p:txBody>
          <a:bodyPr wrap="none" anchor="ct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Везе лека са рецептором</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 y="1295400"/>
            <a:ext cx="4575175" cy="33885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69366" y="4343400"/>
            <a:ext cx="4514822" cy="22380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33065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Јонске везе</a:t>
            </a:r>
            <a:endParaRPr lang="en-US" dirty="0"/>
          </a:p>
        </p:txBody>
      </p:sp>
      <p:sp>
        <p:nvSpPr>
          <p:cNvPr id="3" name="Content Placeholder 2"/>
          <p:cNvSpPr>
            <a:spLocks noGrp="1"/>
          </p:cNvSpPr>
          <p:nvPr>
            <p:ph idx="1"/>
          </p:nvPr>
        </p:nvSpPr>
        <p:spPr/>
        <p:txBody>
          <a:bodyPr>
            <a:normAutofit/>
          </a:bodyPr>
          <a:lstStyle/>
          <a:p>
            <a:r>
              <a:rPr lang="ru-RU" dirty="0"/>
              <a:t>Веома често су лекови јонизовани, зависно од пХ средине у којој се налазе. У таквом случају они се за рецептор, који такође поседује јонизоване делове, везују јонским везама које су електростатске природе. Ове везе су знатно слабије од ковалентних и зато </a:t>
            </a:r>
            <a:r>
              <a:rPr lang="ru-RU" dirty="0" smtClean="0"/>
              <a:t>реверзибилне</a:t>
            </a:r>
          </a:p>
        </p:txBody>
      </p:sp>
    </p:spTree>
    <p:extLst>
      <p:ext uri="{BB962C8B-B14F-4D97-AF65-F5344CB8AC3E}">
        <p14:creationId xmlns="" xmlns:p14="http://schemas.microsoft.com/office/powerpoint/2010/main" val="245781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descr="Blue tissue paper"/>
          <p:cNvSpPr>
            <a:spLocks noGrp="1" noChangeArrowheads="1"/>
          </p:cNvSpPr>
          <p:nvPr>
            <p:ph type="body" idx="1"/>
          </p:nvPr>
        </p:nvSpPr>
        <p:spPr>
          <a:xfrm>
            <a:off x="0" y="1066800"/>
            <a:ext cx="9144000" cy="5791200"/>
          </a:xfrm>
          <a:blipFill dpi="0" rotWithShape="0">
            <a:blip r:embed="rId3" cstate="print"/>
            <a:srcRect/>
            <a:tile tx="0" ty="0" sx="100000" sy="100000" flip="none" algn="tl"/>
          </a:blipFill>
        </p:spPr>
        <p:txBody>
          <a:bodyPr/>
          <a:lstStyle/>
          <a:p>
            <a:endParaRPr lang="sr-Cyrl-CS" sz="1600" b="1" dirty="0"/>
          </a:p>
          <a:p>
            <a:endParaRPr lang="sr-Cyrl-CS" sz="1600" b="1" dirty="0"/>
          </a:p>
          <a:p>
            <a:endParaRPr lang="sr-Cyrl-CS" sz="1600" b="1" dirty="0"/>
          </a:p>
          <a:p>
            <a:r>
              <a:rPr lang="sr-Cyrl-CS" sz="1800" b="1" dirty="0">
                <a:solidFill>
                  <a:srgbClr val="D60629"/>
                </a:solidFill>
              </a:rPr>
              <a:t>Лек</a:t>
            </a:r>
            <a:r>
              <a:rPr lang="sr-Cyrl-CS" sz="1600" dirty="0"/>
              <a:t> је свака фармаколошки активна супстанција (или смеса супстанција) која, примењена у одређеној количини и облику, на одређен начин и под одређеним условима, може довести до побољшања или излечења болести, превенирати болест или помоћи у дијагностиковању исте. </a:t>
            </a:r>
          </a:p>
          <a:p>
            <a:pPr>
              <a:buFontTx/>
              <a:buNone/>
            </a:pPr>
            <a:endParaRPr lang="sr-Cyrl-CS" sz="1600" dirty="0"/>
          </a:p>
          <a:p>
            <a:r>
              <a:rPr lang="sr-Cyrl-CS" sz="1800" b="1" dirty="0">
                <a:solidFill>
                  <a:srgbClr val="D60629"/>
                </a:solidFill>
              </a:rPr>
              <a:t>Отров</a:t>
            </a:r>
            <a:r>
              <a:rPr lang="sr-Cyrl-CS" sz="1600" dirty="0"/>
              <a:t> је фармаколошки активна супстанција која, и у малој дози, може изазвати оштећење или смрт организма. Под отровима у ужем смислу подразумевамо све супстанције које, примењене у дози изнад “прага” дејства, делују токсично.</a:t>
            </a:r>
          </a:p>
          <a:p>
            <a:endParaRPr lang="sr-Cyrl-CS" sz="1600" dirty="0"/>
          </a:p>
          <a:p>
            <a:endParaRPr lang="sr-Cyrl-CS" sz="1600" dirty="0"/>
          </a:p>
          <a:p>
            <a:pPr>
              <a:buFontTx/>
              <a:buNone/>
            </a:pPr>
            <a:r>
              <a:rPr lang="sr-Cyrl-CS" sz="1600" dirty="0"/>
              <a:t>			Парацелзус (16. век): “Све супстанције су отрови, нема ни једне која то није. 		Само од </a:t>
            </a:r>
            <a:r>
              <a:rPr lang="sr-Cyrl-CS" sz="1600" b="1" dirty="0">
                <a:solidFill>
                  <a:srgbClr val="D60629"/>
                </a:solidFill>
              </a:rPr>
              <a:t>дозе</a:t>
            </a:r>
            <a:r>
              <a:rPr lang="sr-Cyrl-CS" sz="1600" dirty="0"/>
              <a:t> зависи да ли ће нешто бити лек или отров”.</a:t>
            </a:r>
          </a:p>
          <a:p>
            <a:pPr>
              <a:buFontTx/>
              <a:buNone/>
            </a:pPr>
            <a:endParaRPr lang="sr-Cyrl-CS" sz="1600" dirty="0"/>
          </a:p>
          <a:p>
            <a:pPr>
              <a:buFontTx/>
              <a:buNone/>
            </a:pPr>
            <a:r>
              <a:rPr lang="sr-Cyrl-CS" sz="1600" dirty="0"/>
              <a:t>			Дакле, између лека и отрова постоји само </a:t>
            </a:r>
            <a:r>
              <a:rPr lang="sr-Cyrl-CS" sz="1600" b="1" dirty="0">
                <a:solidFill>
                  <a:srgbClr val="D60629"/>
                </a:solidFill>
              </a:rPr>
              <a:t>квантитативна разлика</a:t>
            </a:r>
            <a:r>
              <a:rPr lang="sr-Cyrl-CS" sz="1600" dirty="0"/>
              <a:t>.</a:t>
            </a:r>
          </a:p>
          <a:p>
            <a:endParaRPr lang="en-GB" sz="1600" dirty="0"/>
          </a:p>
        </p:txBody>
      </p:sp>
      <p:sp>
        <p:nvSpPr>
          <p:cNvPr id="4099" name="Rectangle 3"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normAutofit fontScale="90000"/>
          </a:bodyPr>
          <a:lstStyle/>
          <a:p>
            <a:r>
              <a:rPr lang="sr-Cyrl-CS" sz="2400" b="1"/>
              <a:t/>
            </a:r>
            <a:br>
              <a:rPr lang="sr-Cyrl-CS" sz="2400" b="1"/>
            </a:br>
            <a:r>
              <a:rPr lang="sr-Cyrl-CS" sz="2400" b="1"/>
              <a:t/>
            </a:r>
            <a:br>
              <a:rPr lang="sr-Cyrl-CS" sz="2400" b="1"/>
            </a:br>
            <a:r>
              <a:rPr lang="sr-Cyrl-CS" sz="2400" b="1"/>
              <a:t>УВОД У ФАРМАКОЛОГИЈУ</a:t>
            </a:r>
            <a:endParaRPr lang="en-GB" sz="2400"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Водоничне и дипол-дипол везе</a:t>
            </a:r>
            <a:endParaRPr lang="en-US" dirty="0"/>
          </a:p>
        </p:txBody>
      </p:sp>
      <p:sp>
        <p:nvSpPr>
          <p:cNvPr id="3" name="Content Placeholder 2"/>
          <p:cNvSpPr>
            <a:spLocks noGrp="1"/>
          </p:cNvSpPr>
          <p:nvPr>
            <p:ph idx="1"/>
          </p:nvPr>
        </p:nvSpPr>
        <p:spPr/>
        <p:txBody>
          <a:bodyPr>
            <a:normAutofit fontScale="92500" lnSpcReduction="20000"/>
          </a:bodyPr>
          <a:lstStyle/>
          <a:p>
            <a:r>
              <a:rPr lang="ru-RU" dirty="0"/>
              <a:t>Лек се за рецептор може везати и водоничним везама које су такође електростатске природе, а настају услед неравномерне дистрибуције електронског облака у вези водоника са јако електрофилним атомом као што су кисеоник или азот. Водоник постаје релативно позитиван, а електрофилни атом релативно негативан. Тако добијамо дипол који се привлачи (везује) са диполом на рецептору. Понекад лек и рецептор индукују диполе један другом и због тога се привлаче. Такву везу називамо дипол-дипол веза.</a:t>
            </a:r>
          </a:p>
          <a:p>
            <a:endParaRPr lang="en-US" dirty="0"/>
          </a:p>
        </p:txBody>
      </p:sp>
    </p:spTree>
    <p:extLst>
      <p:ext uri="{BB962C8B-B14F-4D97-AF65-F5344CB8AC3E}">
        <p14:creationId xmlns="" xmlns:p14="http://schemas.microsoft.com/office/powerpoint/2010/main" val="22191118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Ван дер Валсове везе</a:t>
            </a:r>
            <a:endParaRPr lang="en-US"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ru-RU" dirty="0"/>
              <a:t>Ако ни лек ни рецептор нису ни на који начин јонизовани, између њих се може успоставити Ван дер Валсова веза која је још слабија од претходних и узрокована је интеракцијом електронских облака суседних молекула. Она је најјача на одређеном растојању између молекула; ако је растојање мање, молекули се одбијају, а ако је растојање веће јачина везе опада са седмом потенцијом растојања! Ван дер Валсове везе су најзначајније за специфичност деловања лекова. Оне се могу успоставити само ако су место за везивање лека на рецептору и лек просторно одговарајући, тј. ако су им тродимензионалне структуре такве, да одговарају једно другом као брава и кључ (тако да лек може доћи у довољно близак контакт са рецептором). Захваљујући Ван дер Валсовим везама, лекови делују само на „своје“ рецепторе, тј. само на оне којима одговарају по хемијској грађи</a:t>
            </a:r>
            <a:endParaRPr lang="en-US" dirty="0"/>
          </a:p>
        </p:txBody>
      </p:sp>
    </p:spTree>
    <p:extLst>
      <p:ext uri="{BB962C8B-B14F-4D97-AF65-F5344CB8AC3E}">
        <p14:creationId xmlns="" xmlns:p14="http://schemas.microsoft.com/office/powerpoint/2010/main" val="18529586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Хидрофобне везе</a:t>
            </a:r>
            <a:endParaRPr lang="en-US" dirty="0"/>
          </a:p>
        </p:txBody>
      </p:sp>
      <p:sp>
        <p:nvSpPr>
          <p:cNvPr id="3" name="Content Placeholder 2"/>
          <p:cNvSpPr>
            <a:spLocks noGrp="1"/>
          </p:cNvSpPr>
          <p:nvPr>
            <p:ph idx="1"/>
          </p:nvPr>
        </p:nvSpPr>
        <p:spPr/>
        <p:txBody>
          <a:bodyPr/>
          <a:lstStyle/>
          <a:p>
            <a:r>
              <a:rPr lang="sr-Cyrl-CS" dirty="0"/>
              <a:t>На крају, лек и рецептор који су јако хидрофобни могу доћи у контакт јер их диполи воде истискују из себе. Тај ефекат називамо </a:t>
            </a:r>
            <a:r>
              <a:rPr lang="sr-Cyrl-CS" b="1" i="1" dirty="0"/>
              <a:t>хидрофобном везом</a:t>
            </a:r>
            <a:r>
              <a:rPr lang="sr-Cyrl-CS" dirty="0" smtClean="0"/>
              <a:t>.</a:t>
            </a:r>
            <a:endParaRPr lang="en-US" dirty="0"/>
          </a:p>
        </p:txBody>
      </p:sp>
    </p:spTree>
    <p:extLst>
      <p:ext uri="{BB962C8B-B14F-4D97-AF65-F5344CB8AC3E}">
        <p14:creationId xmlns="" xmlns:p14="http://schemas.microsoft.com/office/powerpoint/2010/main" val="2894239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Blue tissue paper"/>
          <p:cNvSpPr>
            <a:spLocks noGrp="1" noChangeArrowheads="1"/>
          </p:cNvSpPr>
          <p:nvPr>
            <p:ph type="body" idx="1"/>
          </p:nvPr>
        </p:nvSpPr>
        <p:spPr>
          <a:xfrm>
            <a:off x="0" y="762000"/>
            <a:ext cx="9144000" cy="6096000"/>
          </a:xfrm>
          <a:blipFill dpi="0" rotWithShape="0">
            <a:blip r:embed="rId3" cstate="print"/>
            <a:srcRect/>
            <a:tile tx="0" ty="0" sx="100000" sy="100000" flip="none" algn="tl"/>
          </a:blipFill>
        </p:spPr>
        <p:txBody>
          <a:bodyPr/>
          <a:lstStyle/>
          <a:p>
            <a:pPr>
              <a:buFontTx/>
              <a:buNone/>
            </a:pPr>
            <a:r>
              <a:rPr lang="sr-Cyrl-CS" sz="1600"/>
              <a:t>					</a:t>
            </a:r>
          </a:p>
          <a:p>
            <a:pPr>
              <a:buFontTx/>
              <a:buNone/>
            </a:pPr>
            <a:r>
              <a:rPr lang="sr-Cyrl-CS" sz="1600"/>
              <a:t>					  </a:t>
            </a:r>
            <a:r>
              <a:rPr lang="sr-Cyrl-CS" sz="1600" b="1">
                <a:solidFill>
                  <a:srgbClr val="D60629"/>
                </a:solidFill>
              </a:rPr>
              <a:t>биљно порекло</a:t>
            </a:r>
          </a:p>
          <a:p>
            <a:pPr>
              <a:buFontTx/>
              <a:buNone/>
            </a:pPr>
            <a:r>
              <a:rPr lang="sr-Cyrl-CS" sz="1600" b="1">
                <a:solidFill>
                  <a:srgbClr val="D60629"/>
                </a:solidFill>
              </a:rPr>
              <a:t>			природни извори	  животињско порекло (или хумано)</a:t>
            </a:r>
          </a:p>
          <a:p>
            <a:r>
              <a:rPr lang="sr-Cyrl-CS" sz="1600" b="1">
                <a:solidFill>
                  <a:srgbClr val="D60629"/>
                </a:solidFill>
              </a:rPr>
              <a:t>Лек				  минерално порекло</a:t>
            </a:r>
          </a:p>
          <a:p>
            <a:pPr>
              <a:buFontTx/>
              <a:buNone/>
            </a:pPr>
            <a:r>
              <a:rPr lang="sr-Cyrl-CS" sz="1600" b="1">
                <a:solidFill>
                  <a:srgbClr val="D60629"/>
                </a:solidFill>
              </a:rPr>
              <a:t>			</a:t>
            </a:r>
          </a:p>
          <a:p>
            <a:pPr>
              <a:buFontTx/>
              <a:buNone/>
            </a:pPr>
            <a:r>
              <a:rPr lang="sr-Cyrl-CS" sz="1600" b="1">
                <a:solidFill>
                  <a:srgbClr val="D60629"/>
                </a:solidFill>
              </a:rPr>
              <a:t>			синтетско порекло</a:t>
            </a:r>
          </a:p>
          <a:p>
            <a:pPr>
              <a:buFontTx/>
              <a:buNone/>
            </a:pPr>
            <a:endParaRPr lang="sr-Cyrl-CS" sz="1600">
              <a:solidFill>
                <a:srgbClr val="D60629"/>
              </a:solidFill>
            </a:endParaRPr>
          </a:p>
          <a:p>
            <a:pPr>
              <a:buFontTx/>
              <a:buNone/>
            </a:pPr>
            <a:endParaRPr lang="sr-Cyrl-CS" sz="1600">
              <a:solidFill>
                <a:srgbClr val="D60629"/>
              </a:solidFill>
            </a:endParaRPr>
          </a:p>
          <a:p>
            <a:pPr>
              <a:buFontTx/>
              <a:buNone/>
            </a:pPr>
            <a:endParaRPr lang="en-US" sz="1600"/>
          </a:p>
          <a:p>
            <a:r>
              <a:rPr lang="sr-Cyrl-CS" sz="1600"/>
              <a:t>Морфин (алкалоид) има биљно порекло (добија се из биљне дроге - чахуре </a:t>
            </a:r>
            <a:r>
              <a:rPr lang="sr-Latn-CS" sz="1600"/>
              <a:t>Papavera somniferuma)</a:t>
            </a:r>
            <a:endParaRPr lang="sr-Cyrl-CS" sz="1600"/>
          </a:p>
          <a:p>
            <a:pPr>
              <a:buFontTx/>
              <a:buNone/>
            </a:pPr>
            <a:endParaRPr lang="sr-Cyrl-CS" sz="1600"/>
          </a:p>
          <a:p>
            <a:r>
              <a:rPr lang="sr-Cyrl-CS" sz="1600"/>
              <a:t>Хормони су животињског порекла (добијају се из животињских дрога – ендокриних жлезда)</a:t>
            </a:r>
          </a:p>
          <a:p>
            <a:pPr>
              <a:buFontTx/>
              <a:buNone/>
            </a:pPr>
            <a:endParaRPr lang="sr-Cyrl-CS" sz="1600"/>
          </a:p>
          <a:p>
            <a:r>
              <a:rPr lang="sr-Latn-CS" sz="1600"/>
              <a:t>Terra sigillata </a:t>
            </a:r>
            <a:r>
              <a:rPr lang="sr-Cyrl-CS" sz="1600"/>
              <a:t>(печатна земља) је минералног порекла – то су таблете од глине </a:t>
            </a:r>
          </a:p>
          <a:p>
            <a:pPr>
              <a:buFontTx/>
              <a:buNone/>
            </a:pPr>
            <a:r>
              <a:rPr lang="sr-Cyrl-CS" sz="1600"/>
              <a:t>	(каолина), пореклом са грчког острва Лемноса (500 г. п. н. е.), благог </a:t>
            </a:r>
          </a:p>
          <a:p>
            <a:pPr>
              <a:buFontTx/>
              <a:buNone/>
            </a:pPr>
            <a:r>
              <a:rPr lang="sr-Cyrl-CS" sz="1600"/>
              <a:t>	антидијароичног дејства </a:t>
            </a:r>
          </a:p>
          <a:p>
            <a:pPr>
              <a:buFontTx/>
              <a:buNone/>
            </a:pPr>
            <a:endParaRPr lang="sr-Cyrl-CS" sz="1600"/>
          </a:p>
          <a:p>
            <a:r>
              <a:rPr lang="sr-Cyrl-CS" sz="1600"/>
              <a:t>Међу првим синтетисаним лековима била је ацетилсалицилна</a:t>
            </a:r>
          </a:p>
          <a:p>
            <a:pPr>
              <a:buFontTx/>
              <a:buNone/>
            </a:pPr>
            <a:r>
              <a:rPr lang="sr-Cyrl-CS" sz="1600"/>
              <a:t> 	киселина (Феликс Хофман, 1897)</a:t>
            </a:r>
          </a:p>
          <a:p>
            <a:pPr>
              <a:buFontTx/>
              <a:buNone/>
            </a:pPr>
            <a:endParaRPr lang="sr-Cyrl-CS" sz="1600"/>
          </a:p>
          <a:p>
            <a:pPr>
              <a:buFontTx/>
              <a:buNone/>
            </a:pPr>
            <a:endParaRPr lang="sr-Cyrl-CS" sz="1600"/>
          </a:p>
          <a:p>
            <a:pPr>
              <a:buFontTx/>
              <a:buNone/>
            </a:pPr>
            <a:endParaRPr lang="en-GB" sz="1600"/>
          </a:p>
        </p:txBody>
      </p:sp>
      <p:sp>
        <p:nvSpPr>
          <p:cNvPr id="5123" name="Rectangle 3" descr="Blue tissue paper"/>
          <p:cNvSpPr>
            <a:spLocks noGrp="1" noChangeArrowheads="1"/>
          </p:cNvSpPr>
          <p:nvPr>
            <p:ph type="title"/>
          </p:nvPr>
        </p:nvSpPr>
        <p:spPr>
          <a:xfrm>
            <a:off x="0" y="0"/>
            <a:ext cx="9144000" cy="914400"/>
          </a:xfrm>
          <a:blipFill dpi="0" rotWithShape="0">
            <a:blip r:embed="rId3" cstate="print"/>
            <a:srcRect/>
            <a:tile tx="0" ty="0" sx="100000" sy="100000" flip="none" algn="tl"/>
          </a:blipFill>
          <a:ln/>
        </p:spPr>
        <p:txBody>
          <a:bodyPr/>
          <a:lstStyle/>
          <a:p>
            <a:r>
              <a:rPr lang="sr-Cyrl-CS" sz="2400" b="1"/>
              <a:t>УВОД У ФАРМАКОЛОГИЈУ</a:t>
            </a:r>
            <a:endParaRPr lang="en-GB" sz="2400" b="1"/>
          </a:p>
        </p:txBody>
      </p:sp>
      <p:sp>
        <p:nvSpPr>
          <p:cNvPr id="5124" name="Line 4"/>
          <p:cNvSpPr>
            <a:spLocks noChangeShapeType="1"/>
          </p:cNvSpPr>
          <p:nvPr/>
        </p:nvSpPr>
        <p:spPr bwMode="auto">
          <a:xfrm flipV="1">
            <a:off x="990600" y="1524000"/>
            <a:ext cx="838200" cy="228600"/>
          </a:xfrm>
          <a:prstGeom prst="line">
            <a:avLst/>
          </a:prstGeom>
          <a:noFill/>
          <a:ln w="9525">
            <a:solidFill>
              <a:schemeClr val="tx1"/>
            </a:solidFill>
            <a:round/>
            <a:headEnd/>
            <a:tailEnd type="triangle" w="med" len="med"/>
          </a:ln>
          <a:effectLst/>
        </p:spPr>
        <p:txBody>
          <a:bodyPr/>
          <a:lstStyle/>
          <a:p>
            <a:endParaRPr lang="en-US"/>
          </a:p>
        </p:txBody>
      </p:sp>
      <p:sp>
        <p:nvSpPr>
          <p:cNvPr id="5125" name="Line 5"/>
          <p:cNvSpPr>
            <a:spLocks noChangeShapeType="1"/>
          </p:cNvSpPr>
          <p:nvPr/>
        </p:nvSpPr>
        <p:spPr bwMode="auto">
          <a:xfrm>
            <a:off x="990600" y="1905000"/>
            <a:ext cx="838200" cy="457200"/>
          </a:xfrm>
          <a:prstGeom prst="line">
            <a:avLst/>
          </a:prstGeom>
          <a:noFill/>
          <a:ln w="9525">
            <a:solidFill>
              <a:schemeClr val="tx1"/>
            </a:solidFill>
            <a:round/>
            <a:headEnd/>
            <a:tailEnd type="triangle" w="med" len="med"/>
          </a:ln>
          <a:effectLst/>
        </p:spPr>
        <p:txBody>
          <a:bodyPr/>
          <a:lstStyle/>
          <a:p>
            <a:endParaRPr lang="en-US"/>
          </a:p>
        </p:txBody>
      </p:sp>
      <p:sp>
        <p:nvSpPr>
          <p:cNvPr id="5126" name="Line 6"/>
          <p:cNvSpPr>
            <a:spLocks noChangeShapeType="1"/>
          </p:cNvSpPr>
          <p:nvPr/>
        </p:nvSpPr>
        <p:spPr bwMode="auto">
          <a:xfrm flipV="1">
            <a:off x="3505200" y="1295400"/>
            <a:ext cx="304800" cy="152400"/>
          </a:xfrm>
          <a:prstGeom prst="line">
            <a:avLst/>
          </a:prstGeom>
          <a:noFill/>
          <a:ln w="9525">
            <a:solidFill>
              <a:schemeClr val="tx1"/>
            </a:solidFill>
            <a:round/>
            <a:headEnd/>
            <a:tailEnd type="triangle" w="med" len="med"/>
          </a:ln>
          <a:effectLst/>
        </p:spPr>
        <p:txBody>
          <a:bodyPr/>
          <a:lstStyle/>
          <a:p>
            <a:endParaRPr lang="en-US"/>
          </a:p>
        </p:txBody>
      </p:sp>
      <p:sp>
        <p:nvSpPr>
          <p:cNvPr id="5127" name="Line 7"/>
          <p:cNvSpPr>
            <a:spLocks noChangeShapeType="1"/>
          </p:cNvSpPr>
          <p:nvPr/>
        </p:nvSpPr>
        <p:spPr bwMode="auto">
          <a:xfrm>
            <a:off x="3505200" y="1524000"/>
            <a:ext cx="304800" cy="0"/>
          </a:xfrm>
          <a:prstGeom prst="line">
            <a:avLst/>
          </a:prstGeom>
          <a:noFill/>
          <a:ln w="9525">
            <a:solidFill>
              <a:schemeClr val="tx1"/>
            </a:solidFill>
            <a:round/>
            <a:headEnd/>
            <a:tailEnd type="triangle" w="med" len="med"/>
          </a:ln>
          <a:effectLst/>
        </p:spPr>
        <p:txBody>
          <a:bodyPr/>
          <a:lstStyle/>
          <a:p>
            <a:endParaRPr lang="en-US"/>
          </a:p>
        </p:txBody>
      </p:sp>
      <p:sp>
        <p:nvSpPr>
          <p:cNvPr id="5128" name="Line 8"/>
          <p:cNvSpPr>
            <a:spLocks noChangeShapeType="1"/>
          </p:cNvSpPr>
          <p:nvPr/>
        </p:nvSpPr>
        <p:spPr bwMode="auto">
          <a:xfrm>
            <a:off x="3505200" y="1600200"/>
            <a:ext cx="228600" cy="2286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143000"/>
            <a:ext cx="9144000" cy="5715000"/>
          </a:xfrm>
        </p:spPr>
        <p:txBody>
          <a:bodyPr/>
          <a:lstStyle/>
          <a:p>
            <a:pPr algn="ctr">
              <a:buFontTx/>
              <a:buNone/>
            </a:pPr>
            <a:endParaRPr lang="sr-Cyrl-CS" sz="1400" b="1"/>
          </a:p>
          <a:p>
            <a:pPr algn="ctr">
              <a:buFontTx/>
              <a:buNone/>
            </a:pPr>
            <a:endParaRPr lang="sr-Cyrl-CS" sz="1400" b="1"/>
          </a:p>
          <a:p>
            <a:pPr algn="ctr">
              <a:buFontTx/>
              <a:buNone/>
            </a:pPr>
            <a:endParaRPr lang="sr-Cyrl-CS" sz="1400" b="1"/>
          </a:p>
          <a:p>
            <a:pPr algn="ctr">
              <a:buFontTx/>
              <a:buNone/>
            </a:pPr>
            <a:r>
              <a:rPr lang="sr-Cyrl-CS" sz="1400" b="1"/>
              <a:t>				</a:t>
            </a:r>
          </a:p>
          <a:p>
            <a:pPr algn="ctr">
              <a:buFontTx/>
              <a:buNone/>
            </a:pPr>
            <a:r>
              <a:rPr lang="sr-Cyrl-CS" sz="1400" b="1"/>
              <a:t>			  	                    		</a:t>
            </a:r>
          </a:p>
          <a:p>
            <a:pPr>
              <a:buFontTx/>
              <a:buNone/>
            </a:pPr>
            <a:r>
              <a:rPr lang="sr-Cyrl-CS" sz="1400" b="1"/>
              <a:t>							</a:t>
            </a:r>
          </a:p>
          <a:p>
            <a:pPr>
              <a:buFontTx/>
              <a:buNone/>
            </a:pPr>
            <a:r>
              <a:rPr lang="sr-Cyrl-CS" sz="1400" b="1"/>
              <a:t>							</a:t>
            </a:r>
          </a:p>
          <a:p>
            <a:pPr>
              <a:buFontTx/>
              <a:buNone/>
            </a:pPr>
            <a:r>
              <a:rPr lang="sr-Cyrl-CS" sz="1400" b="1"/>
              <a:t>								</a:t>
            </a:r>
            <a:endParaRPr lang="en-GB" sz="1400" b="1"/>
          </a:p>
        </p:txBody>
      </p:sp>
      <p:sp>
        <p:nvSpPr>
          <p:cNvPr id="8196" name="Rectangle 4" descr="Blue tissue paper"/>
          <p:cNvSpPr>
            <a:spLocks noGrp="1" noChangeArrowheads="1"/>
          </p:cNvSpPr>
          <p:nvPr>
            <p:ph type="title"/>
          </p:nvPr>
        </p:nvSpPr>
        <p:spPr>
          <a:xfrm>
            <a:off x="0" y="0"/>
            <a:ext cx="9144000" cy="838200"/>
          </a:xfrm>
          <a:blipFill dpi="0" rotWithShape="0">
            <a:blip r:embed="rId3" cstate="print"/>
            <a:srcRect/>
            <a:tile tx="0" ty="0" sx="100000" sy="100000" flip="none" algn="tl"/>
          </a:blipFill>
          <a:ln/>
        </p:spPr>
        <p:txBody>
          <a:bodyPr/>
          <a:lstStyle/>
          <a:p>
            <a:r>
              <a:rPr lang="sr-Cyrl-CS" sz="1800" b="1"/>
              <a:t>УВОЂЕЊЕ НОВИХ ЛЕКОВА У КЛИНИЧКУ ПРАКСУ</a:t>
            </a:r>
            <a:endParaRPr lang="en-GB" sz="1800" b="1"/>
          </a:p>
        </p:txBody>
      </p:sp>
      <p:sp>
        <p:nvSpPr>
          <p:cNvPr id="8203" name="Rectangle 11"/>
          <p:cNvSpPr>
            <a:spLocks noChangeArrowheads="1"/>
          </p:cNvSpPr>
          <p:nvPr/>
        </p:nvSpPr>
        <p:spPr bwMode="auto">
          <a:xfrm>
            <a:off x="914400" y="-609600"/>
            <a:ext cx="246063" cy="304800"/>
          </a:xfrm>
          <a:prstGeom prst="rect">
            <a:avLst/>
          </a:prstGeom>
          <a:noFill/>
          <a:ln w="9525">
            <a:noFill/>
            <a:miter lim="800000"/>
            <a:headEnd/>
            <a:tailEnd/>
          </a:ln>
          <a:effectLst/>
        </p:spPr>
        <p:txBody>
          <a:bodyPr wrap="none">
            <a:spAutoFit/>
          </a:bodyPr>
          <a:lstStyle/>
          <a:p>
            <a:pPr>
              <a:spcBef>
                <a:spcPct val="0"/>
              </a:spcBef>
              <a:buFontTx/>
              <a:buNone/>
            </a:pPr>
            <a:r>
              <a:rPr lang="sr-Cyrl-CS" sz="1400" b="1">
                <a:cs typeface="Times New Roman" charset="0"/>
              </a:rPr>
              <a:t>•</a:t>
            </a:r>
            <a:endParaRPr lang="en-GB" sz="1400" b="1">
              <a:cs typeface="Times New Roman" charset="0"/>
            </a:endParaRPr>
          </a:p>
        </p:txBody>
      </p:sp>
      <p:graphicFrame>
        <p:nvGraphicFramePr>
          <p:cNvPr id="8444" name="Group 252"/>
          <p:cNvGraphicFramePr>
            <a:graphicFrameLocks noGrp="1"/>
          </p:cNvGraphicFramePr>
          <p:nvPr/>
        </p:nvGraphicFramePr>
        <p:xfrm>
          <a:off x="0" y="838200"/>
          <a:ext cx="9144000" cy="6035296"/>
        </p:xfrm>
        <a:graphic>
          <a:graphicData uri="http://schemas.openxmlformats.org/drawingml/2006/table">
            <a:tbl>
              <a:tblPr/>
              <a:tblGrid>
                <a:gridCol w="3048000"/>
                <a:gridCol w="3295650"/>
                <a:gridCol w="2800350"/>
              </a:tblGrid>
              <a:tr h="401638">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rPr>
                        <a:t>Новооткривена, биолошки активна супстанција (</a:t>
                      </a:r>
                      <a:r>
                        <a:rPr kumimoji="0" lang="sr-Cyrl-CS" sz="1400" b="0" i="0" u="none" strike="noStrike" cap="none" normalizeH="0" baseline="0" smtClean="0">
                          <a:ln>
                            <a:noFill/>
                          </a:ln>
                          <a:solidFill>
                            <a:srgbClr val="CC0000"/>
                          </a:solidFill>
                          <a:effectLst/>
                          <a:latin typeface="Times New Roman" charset="0"/>
                        </a:rPr>
                        <a:t>потенцијални лек</a:t>
                      </a:r>
                      <a:r>
                        <a:rPr kumimoji="0" lang="sr-Cyrl-CS" sz="1400" b="0" i="0" u="none" strike="noStrike" cap="none" normalizeH="0" baseline="0" smtClean="0">
                          <a:ln>
                            <a:noFill/>
                          </a:ln>
                          <a:solidFill>
                            <a:schemeClr val="tx1"/>
                          </a:solidFill>
                          <a:effectLst/>
                          <a:latin typeface="Times New Roman" charset="0"/>
                        </a:rPr>
                        <a:t>)</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cap="fla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81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rgbClr val="CC0000"/>
                          </a:solidFill>
                          <a:effectLst/>
                          <a:latin typeface="Times New Roman" charset="0"/>
                        </a:rPr>
                        <a:t>ПРЕТКЛИНИЧКА ИСПИТИВАЊА</a:t>
                      </a:r>
                      <a:endParaRPr kumimoji="0" lang="en-GB" sz="1400" b="0" i="0" u="none" strike="noStrike" cap="none" normalizeH="0" baseline="0" smtClean="0">
                        <a:ln>
                          <a:noFill/>
                        </a:ln>
                        <a:solidFill>
                          <a:srgbClr val="CC0000"/>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81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rgbClr val="CC0000"/>
                          </a:solidFill>
                          <a:effectLst/>
                          <a:latin typeface="Times New Roman" charset="0"/>
                        </a:rPr>
                        <a:t>Фармакокинетика</a:t>
                      </a:r>
                      <a:endParaRPr kumimoji="0" lang="en-GB" sz="1400" b="0" i="0" u="none" strike="noStrike" cap="none" normalizeH="0" baseline="0" smtClean="0">
                        <a:ln>
                          <a:noFill/>
                        </a:ln>
                        <a:solidFill>
                          <a:srgbClr val="CC0000"/>
                        </a:solidFill>
                        <a:effectLst/>
                        <a:latin typeface="Times New Roman" charset="0"/>
                      </a:endParaRPr>
                    </a:p>
                  </a:txBody>
                  <a:tcPr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rgbClr val="CC0000"/>
                          </a:solidFill>
                          <a:effectLst/>
                          <a:latin typeface="Times New Roman" charset="0"/>
                        </a:rPr>
                        <a:t>          Фармакодинамика</a:t>
                      </a:r>
                      <a:endParaRPr kumimoji="0" lang="en-GB" sz="1400" b="0" i="0" u="none" strike="noStrike" cap="none" normalizeH="0" baseline="0" smtClean="0">
                        <a:ln>
                          <a:noFill/>
                        </a:ln>
                        <a:solidFill>
                          <a:srgbClr val="CC0000"/>
                        </a:solidFill>
                        <a:effectLst/>
                        <a:latin typeface="Times New Roman" charset="0"/>
                      </a:endParaRPr>
                    </a:p>
                  </a:txBody>
                  <a:tcPr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rgbClr val="CC0000"/>
                          </a:solidFill>
                          <a:effectLst/>
                          <a:latin typeface="Times New Roman" charset="0"/>
                        </a:rPr>
                        <a:t>Токсиколошке студије</a:t>
                      </a:r>
                      <a:endParaRPr kumimoji="0" lang="en-GB" sz="1400" b="0" i="0" u="none" strike="noStrike" cap="none" normalizeH="0" baseline="0" smtClean="0">
                        <a:ln>
                          <a:noFill/>
                        </a:ln>
                        <a:solidFill>
                          <a:srgbClr val="CC0000"/>
                        </a:solidFill>
                        <a:effectLst/>
                        <a:latin typeface="Times New Roman" charset="0"/>
                      </a:endParaRPr>
                    </a:p>
                  </a:txBody>
                  <a:tcPr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tr>
              <a:tr h="2143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апсорпција</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дистрибуција</a:t>
                      </a:r>
                      <a:endParaRPr kumimoji="0" lang="en-GB" sz="1400" b="0" i="0" u="none" strike="noStrike" cap="none" normalizeH="0" baseline="0" smtClean="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биотрансформација</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елиминација</a:t>
                      </a:r>
                      <a:endParaRPr kumimoji="0" lang="en-GB" sz="1400" b="0" i="0" u="none" strike="noStrike" cap="none" normalizeH="0" baseline="0" smtClean="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локално и системско дејство</a:t>
                      </a:r>
                      <a:r>
                        <a:rPr kumimoji="0" lang="sr-Cyrl-CS" sz="1200" b="0" i="0" u="none" strike="noStrike" cap="none" normalizeH="0" baseline="0" smtClean="0">
                          <a:ln>
                            <a:noFill/>
                          </a:ln>
                          <a:solidFill>
                            <a:schemeClr val="tx1"/>
                          </a:solidFill>
                          <a:effectLst/>
                          <a:latin typeface="Times New Roman" charset="0"/>
                        </a:rPr>
                        <a:t> </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механизам дејства </a:t>
                      </a:r>
                      <a:endParaRPr kumimoji="0" lang="en-GB" sz="1400" b="0" i="0" u="none" strike="noStrike" cap="none" normalizeH="0" baseline="0" smtClean="0">
                        <a:ln>
                          <a:noFill/>
                        </a:ln>
                        <a:solidFill>
                          <a:schemeClr val="tx1"/>
                        </a:solidFill>
                        <a:effectLst/>
                        <a:latin typeface="Times New Roman" charset="0"/>
                      </a:endParaRPr>
                    </a:p>
                  </a:txBody>
                  <a:tcPr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акутна токсичност</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субакутна токсичност</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хронична токсичност</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утицај на фертилитет</a:t>
                      </a:r>
                      <a:endParaRPr kumimoji="0" lang="en-GB" sz="1400" b="0" i="0" u="none" strike="noStrike" cap="none" normalizeH="0" baseline="0" smtClean="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тератогеност </a:t>
                      </a:r>
                    </a:p>
                    <a:p>
                      <a:pPr marL="0" marR="0" lvl="0" indent="0" algn="l" defTabSz="914400" rtl="0" eaLnBrk="1" fontAlgn="base" latinLnBrk="0" hangingPunct="1">
                        <a:lnSpc>
                          <a:spcPct val="9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cs typeface="Times New Roman" charset="0"/>
                        </a:rPr>
                        <a:t>•</a:t>
                      </a:r>
                      <a:r>
                        <a:rPr kumimoji="0" lang="sr-Cyrl-CS" sz="1400" b="0" i="0" u="none" strike="noStrike" cap="none" normalizeH="0" baseline="0" smtClean="0">
                          <a:ln>
                            <a:noFill/>
                          </a:ln>
                          <a:solidFill>
                            <a:schemeClr val="tx1"/>
                          </a:solidFill>
                          <a:effectLst/>
                          <a:latin typeface="Times New Roman" charset="0"/>
                        </a:rPr>
                        <a:t> мутагеност</a:t>
                      </a:r>
                      <a:endParaRPr kumimoji="0" lang="en-GB" sz="1400" b="0" i="0" u="none" strike="noStrike" cap="none" normalizeH="0" baseline="0" smtClean="0">
                        <a:ln>
                          <a:noFill/>
                        </a:ln>
                        <a:solidFill>
                          <a:schemeClr val="tx1"/>
                        </a:solidFill>
                        <a:effectLst/>
                        <a:latin typeface="Times New Roman" charset="0"/>
                      </a:endParaRPr>
                    </a:p>
                  </a:txBody>
                  <a:tcPr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tr>
              <a:tr h="280988">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chemeClr val="tx1"/>
                          </a:solidFill>
                          <a:effectLst/>
                          <a:latin typeface="Times New Roman" charset="0"/>
                        </a:rPr>
                        <a:t>одобрење Етичког комитета</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tr>
              <a:tr h="23812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1400" b="0" i="0" u="none" strike="noStrike" cap="none" normalizeH="0" baseline="0" smtClean="0">
                          <a:ln>
                            <a:noFill/>
                          </a:ln>
                          <a:solidFill>
                            <a:srgbClr val="CC0000"/>
                          </a:solidFill>
                          <a:effectLst/>
                          <a:latin typeface="Times New Roman" charset="0"/>
                        </a:rPr>
                        <a:t>КЛИНИЧКО ИСПИТИВАЊЕ </a:t>
                      </a:r>
                      <a:endParaRPr kumimoji="0" lang="en-GB" sz="1400" b="0" i="0" u="none" strike="noStrike" cap="none" normalizeH="0" baseline="0" smtClean="0">
                        <a:ln>
                          <a:noFill/>
                        </a:ln>
                        <a:solidFill>
                          <a:srgbClr val="CC0000"/>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81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400" b="0" i="0" u="none" strike="noStrike" cap="none" normalizeH="0" baseline="0" smtClean="0">
                          <a:ln>
                            <a:noFill/>
                          </a:ln>
                          <a:solidFill>
                            <a:srgbClr val="CC0000"/>
                          </a:solidFill>
                          <a:effectLst/>
                          <a:latin typeface="Times New Roman" charset="0"/>
                        </a:rPr>
                        <a:t>I</a:t>
                      </a:r>
                      <a:r>
                        <a:rPr kumimoji="0" lang="sr-Cyrl-CS" sz="1400" b="0" i="0" u="none" strike="noStrike" cap="none" normalizeH="0" baseline="0" smtClean="0">
                          <a:ln>
                            <a:noFill/>
                          </a:ln>
                          <a:solidFill>
                            <a:srgbClr val="CC0000"/>
                          </a:solidFill>
                          <a:effectLst/>
                          <a:latin typeface="Times New Roman" charset="0"/>
                        </a:rPr>
                        <a:t> фаза</a:t>
                      </a:r>
                      <a:r>
                        <a:rPr kumimoji="0" lang="sr-Cyrl-CS" sz="1400" b="0" i="0" u="none" strike="noStrike" cap="none" normalizeH="0" baseline="0" smtClean="0">
                          <a:ln>
                            <a:noFill/>
                          </a:ln>
                          <a:solidFill>
                            <a:schemeClr val="tx1"/>
                          </a:solidFill>
                          <a:effectLst/>
                          <a:latin typeface="Times New Roman" charset="0"/>
                        </a:rPr>
                        <a:t>: на малом броју здравих добровољаца се испитује фармакокинетика лека</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400" b="0" i="0" u="none" strike="noStrike" cap="none" normalizeH="0" baseline="0" smtClean="0">
                          <a:ln>
                            <a:noFill/>
                          </a:ln>
                          <a:solidFill>
                            <a:srgbClr val="CC0000"/>
                          </a:solidFill>
                          <a:effectLst/>
                          <a:latin typeface="Times New Roman" charset="0"/>
                        </a:rPr>
                        <a:t>II</a:t>
                      </a:r>
                      <a:r>
                        <a:rPr kumimoji="0" lang="sr-Cyrl-CS" sz="1400" b="0" i="0" u="none" strike="noStrike" cap="none" normalizeH="0" baseline="0" smtClean="0">
                          <a:ln>
                            <a:noFill/>
                          </a:ln>
                          <a:solidFill>
                            <a:srgbClr val="CC0000"/>
                          </a:solidFill>
                          <a:effectLst/>
                          <a:latin typeface="Times New Roman" charset="0"/>
                        </a:rPr>
                        <a:t> фаза</a:t>
                      </a:r>
                      <a:r>
                        <a:rPr kumimoji="0" lang="sr-Cyrl-CS" sz="1400" b="0" i="0" u="none" strike="noStrike" cap="none" normalizeH="0" baseline="0" smtClean="0">
                          <a:ln>
                            <a:noFill/>
                          </a:ln>
                          <a:solidFill>
                            <a:schemeClr val="tx1"/>
                          </a:solidFill>
                          <a:effectLst/>
                          <a:latin typeface="Times New Roman" charset="0"/>
                        </a:rPr>
                        <a:t>: на малом броју болесника се испитује терапијска ефикасност лека</a:t>
                      </a:r>
                      <a:r>
                        <a:rPr kumimoji="0" lang="en-US" sz="1400" b="0" i="0" u="none" strike="noStrike" cap="none" normalizeH="0" baseline="0" smtClean="0">
                          <a:ln>
                            <a:noFill/>
                          </a:ln>
                          <a:solidFill>
                            <a:schemeClr val="tx1"/>
                          </a:solidFill>
                          <a:effectLst/>
                          <a:latin typeface="Times New Roman" charset="0"/>
                        </a:rPr>
                        <a:t>          </a:t>
                      </a:r>
                      <a:r>
                        <a:rPr kumimoji="0" lang="sr-Cyrl-CS" sz="1400" b="0" i="0" u="none" strike="noStrike" cap="none" normalizeH="0" baseline="0" smtClean="0">
                          <a:ln>
                            <a:noFill/>
                          </a:ln>
                          <a:solidFill>
                            <a:schemeClr val="tx1"/>
                          </a:solidFill>
                          <a:effectLst/>
                          <a:latin typeface="Times New Roman" charset="0"/>
                        </a:rPr>
                        <a:t>           </a:t>
                      </a:r>
                      <a:r>
                        <a:rPr kumimoji="0" lang="en-US" sz="1400" b="0" i="0" u="none" strike="noStrike" cap="none" normalizeH="0" baseline="0" smtClean="0">
                          <a:ln>
                            <a:noFill/>
                          </a:ln>
                          <a:solidFill>
                            <a:schemeClr val="tx1"/>
                          </a:solidFill>
                          <a:effectLst/>
                          <a:latin typeface="Times New Roman" charset="0"/>
                        </a:rPr>
                        <a:t> </a:t>
                      </a:r>
                      <a:r>
                        <a:rPr kumimoji="0" lang="sr-Cyrl-CS" sz="1400" b="0" i="0" u="none" strike="noStrike" cap="none" normalizeH="0" baseline="0" smtClean="0">
                          <a:ln>
                            <a:noFill/>
                          </a:ln>
                          <a:solidFill>
                            <a:schemeClr val="tx1"/>
                          </a:solidFill>
                          <a:effectLst/>
                          <a:latin typeface="Times New Roman" charset="0"/>
                        </a:rPr>
                        <a:t>једноструко-слепе кл. студије</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81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CS" sz="900" b="0" i="0" u="none" strike="noStrike" cap="none" normalizeH="0" baseline="0" smtClean="0">
                          <a:ln>
                            <a:noFill/>
                          </a:ln>
                          <a:solidFill>
                            <a:schemeClr val="tx1"/>
                          </a:solidFill>
                          <a:effectLst/>
                          <a:latin typeface="Times New Roman" charset="0"/>
                        </a:rPr>
                        <a:t>                                                                                                                                                                                                                                              </a:t>
                      </a:r>
                      <a:r>
                        <a:rPr kumimoji="0" lang="sr-Cyrl-CS" sz="1400" b="0" i="0" u="none" strike="noStrike" cap="none" normalizeH="0" baseline="0" smtClean="0">
                          <a:ln>
                            <a:noFill/>
                          </a:ln>
                          <a:solidFill>
                            <a:schemeClr val="tx1"/>
                          </a:solidFill>
                          <a:effectLst/>
                          <a:latin typeface="Times New Roman" charset="0"/>
                        </a:rPr>
                        <a:t>двоструко-слепе кл. студије</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400" b="0" i="0" u="none" strike="noStrike" cap="none" normalizeH="0" baseline="0" smtClean="0">
                          <a:ln>
                            <a:noFill/>
                          </a:ln>
                          <a:solidFill>
                            <a:srgbClr val="CC0000"/>
                          </a:solidFill>
                          <a:effectLst/>
                          <a:latin typeface="Times New Roman" charset="0"/>
                        </a:rPr>
                        <a:t>III</a:t>
                      </a:r>
                      <a:r>
                        <a:rPr kumimoji="0" lang="sr-Cyrl-CS" sz="1400" b="0" i="0" u="none" strike="noStrike" cap="none" normalizeH="0" baseline="0" smtClean="0">
                          <a:ln>
                            <a:noFill/>
                          </a:ln>
                          <a:solidFill>
                            <a:srgbClr val="CC0000"/>
                          </a:solidFill>
                          <a:effectLst/>
                          <a:latin typeface="Times New Roman" charset="0"/>
                        </a:rPr>
                        <a:t> фаза</a:t>
                      </a:r>
                      <a:r>
                        <a:rPr kumimoji="0" lang="sr-Cyrl-CS" sz="1400" b="0" i="0" u="none" strike="noStrike" cap="none" normalizeH="0" baseline="0" smtClean="0">
                          <a:ln>
                            <a:noFill/>
                          </a:ln>
                          <a:solidFill>
                            <a:schemeClr val="tx1"/>
                          </a:solidFill>
                          <a:effectLst/>
                          <a:latin typeface="Times New Roman" charset="0"/>
                        </a:rPr>
                        <a:t>: на великом броју болесника се проверава терапијска ефикасност контролисаним огледима</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81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r h="2397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400" b="0" i="0" u="none" strike="noStrike" cap="none" normalizeH="0" baseline="0" smtClean="0">
                          <a:ln>
                            <a:noFill/>
                          </a:ln>
                          <a:solidFill>
                            <a:srgbClr val="CC0000"/>
                          </a:solidFill>
                          <a:effectLst/>
                          <a:latin typeface="Times New Roman" charset="0"/>
                        </a:rPr>
                        <a:t>IV</a:t>
                      </a:r>
                      <a:r>
                        <a:rPr kumimoji="0" lang="sr-Cyrl-CS" sz="1400" b="0" i="0" u="none" strike="noStrike" cap="none" normalizeH="0" baseline="0" smtClean="0">
                          <a:ln>
                            <a:noFill/>
                          </a:ln>
                          <a:solidFill>
                            <a:srgbClr val="CC0000"/>
                          </a:solidFill>
                          <a:effectLst/>
                          <a:latin typeface="Times New Roman" charset="0"/>
                        </a:rPr>
                        <a:t> фаза</a:t>
                      </a:r>
                      <a:r>
                        <a:rPr kumimoji="0" lang="sr-Cyrl-CS" sz="1400" b="0" i="0" u="none" strike="noStrike" cap="none" normalizeH="0" baseline="0" smtClean="0">
                          <a:ln>
                            <a:noFill/>
                          </a:ln>
                          <a:solidFill>
                            <a:schemeClr val="tx1"/>
                          </a:solidFill>
                          <a:effectLst/>
                          <a:latin typeface="Times New Roman" charset="0"/>
                        </a:rPr>
                        <a:t>: увођење лека у клиничку праксу и дугогодишње праћење нежељених дејстава</a:t>
                      </a:r>
                      <a:endParaRPr kumimoji="0" lang="en-GB" sz="1400" b="0" i="0" u="none" strike="noStrike" cap="none" normalizeH="0" baseline="0" smtClean="0">
                        <a:ln>
                          <a:noFill/>
                        </a:ln>
                        <a:solidFill>
                          <a:schemeClr val="tx1"/>
                        </a:solidFill>
                        <a:effectLst/>
                        <a:latin typeface="Times New Roman" charset="0"/>
                      </a:endParaRPr>
                    </a:p>
                  </a:txBody>
                  <a:tcPr horzOverflow="overflow">
                    <a:lnL cap="flat">
                      <a:noFill/>
                    </a:lnL>
                    <a:lnR cap="flat">
                      <a:noFill/>
                    </a:lnR>
                    <a:lnT>
                      <a:noFill/>
                    </a:lnT>
                    <a:lnB cap="flat">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tr>
            </a:tbl>
          </a:graphicData>
        </a:graphic>
      </p:graphicFrame>
      <p:sp>
        <p:nvSpPr>
          <p:cNvPr id="8339" name="Line 147"/>
          <p:cNvSpPr>
            <a:spLocks noChangeShapeType="1"/>
          </p:cNvSpPr>
          <p:nvPr/>
        </p:nvSpPr>
        <p:spPr bwMode="auto">
          <a:xfrm>
            <a:off x="4419600" y="12192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41" name="Line 149"/>
          <p:cNvSpPr>
            <a:spLocks noChangeShapeType="1"/>
          </p:cNvSpPr>
          <p:nvPr/>
        </p:nvSpPr>
        <p:spPr bwMode="auto">
          <a:xfrm>
            <a:off x="4419600" y="18288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42" name="Line 150"/>
          <p:cNvSpPr>
            <a:spLocks noChangeShapeType="1"/>
          </p:cNvSpPr>
          <p:nvPr/>
        </p:nvSpPr>
        <p:spPr bwMode="auto">
          <a:xfrm flipH="1">
            <a:off x="1524000" y="1752600"/>
            <a:ext cx="1752600" cy="304800"/>
          </a:xfrm>
          <a:prstGeom prst="line">
            <a:avLst/>
          </a:prstGeom>
          <a:noFill/>
          <a:ln w="9525">
            <a:solidFill>
              <a:schemeClr val="tx1"/>
            </a:solidFill>
            <a:round/>
            <a:headEnd/>
            <a:tailEnd type="triangle" w="med" len="med"/>
          </a:ln>
          <a:effectLst/>
        </p:spPr>
        <p:txBody>
          <a:bodyPr/>
          <a:lstStyle/>
          <a:p>
            <a:endParaRPr lang="en-US"/>
          </a:p>
        </p:txBody>
      </p:sp>
      <p:sp>
        <p:nvSpPr>
          <p:cNvPr id="8343" name="Line 151"/>
          <p:cNvSpPr>
            <a:spLocks noChangeShapeType="1"/>
          </p:cNvSpPr>
          <p:nvPr/>
        </p:nvSpPr>
        <p:spPr bwMode="auto">
          <a:xfrm>
            <a:off x="5715000" y="1752600"/>
            <a:ext cx="1600200" cy="304800"/>
          </a:xfrm>
          <a:prstGeom prst="line">
            <a:avLst/>
          </a:prstGeom>
          <a:noFill/>
          <a:ln w="9525">
            <a:solidFill>
              <a:schemeClr val="tx1"/>
            </a:solidFill>
            <a:round/>
            <a:headEnd/>
            <a:tailEnd type="triangle" w="med" len="med"/>
          </a:ln>
          <a:effectLst/>
        </p:spPr>
        <p:txBody>
          <a:bodyPr/>
          <a:lstStyle/>
          <a:p>
            <a:endParaRPr lang="en-US"/>
          </a:p>
        </p:txBody>
      </p:sp>
      <p:sp>
        <p:nvSpPr>
          <p:cNvPr id="8356" name="Line 164"/>
          <p:cNvSpPr>
            <a:spLocks noChangeShapeType="1"/>
          </p:cNvSpPr>
          <p:nvPr/>
        </p:nvSpPr>
        <p:spPr bwMode="auto">
          <a:xfrm>
            <a:off x="4419600" y="3429000"/>
            <a:ext cx="0" cy="304800"/>
          </a:xfrm>
          <a:prstGeom prst="line">
            <a:avLst/>
          </a:prstGeom>
          <a:noFill/>
          <a:ln w="9525">
            <a:solidFill>
              <a:schemeClr val="tx1"/>
            </a:solidFill>
            <a:round/>
            <a:headEnd/>
            <a:tailEnd type="triangle" w="med" len="med"/>
          </a:ln>
          <a:effectLst/>
        </p:spPr>
        <p:txBody>
          <a:bodyPr/>
          <a:lstStyle/>
          <a:p>
            <a:endParaRPr lang="en-US"/>
          </a:p>
        </p:txBody>
      </p:sp>
      <p:sp>
        <p:nvSpPr>
          <p:cNvPr id="8357" name="Line 165"/>
          <p:cNvSpPr>
            <a:spLocks noChangeShapeType="1"/>
          </p:cNvSpPr>
          <p:nvPr/>
        </p:nvSpPr>
        <p:spPr bwMode="auto">
          <a:xfrm>
            <a:off x="4419600" y="41148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93" name="Line 201"/>
          <p:cNvSpPr>
            <a:spLocks noChangeShapeType="1"/>
          </p:cNvSpPr>
          <p:nvPr/>
        </p:nvSpPr>
        <p:spPr bwMode="auto">
          <a:xfrm>
            <a:off x="4419600" y="46482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94" name="Line 202"/>
          <p:cNvSpPr>
            <a:spLocks noChangeShapeType="1"/>
          </p:cNvSpPr>
          <p:nvPr/>
        </p:nvSpPr>
        <p:spPr bwMode="auto">
          <a:xfrm>
            <a:off x="4419600" y="51816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95" name="Line 203"/>
          <p:cNvSpPr>
            <a:spLocks noChangeShapeType="1"/>
          </p:cNvSpPr>
          <p:nvPr/>
        </p:nvSpPr>
        <p:spPr bwMode="auto">
          <a:xfrm>
            <a:off x="4419600" y="5715000"/>
            <a:ext cx="0" cy="228600"/>
          </a:xfrm>
          <a:prstGeom prst="line">
            <a:avLst/>
          </a:prstGeom>
          <a:noFill/>
          <a:ln w="9525">
            <a:solidFill>
              <a:schemeClr val="tx1"/>
            </a:solidFill>
            <a:round/>
            <a:headEnd/>
            <a:tailEnd type="triangle" w="med" len="med"/>
          </a:ln>
          <a:effectLst/>
        </p:spPr>
        <p:txBody>
          <a:bodyPr/>
          <a:lstStyle/>
          <a:p>
            <a:endParaRPr lang="en-US"/>
          </a:p>
        </p:txBody>
      </p:sp>
      <p:sp>
        <p:nvSpPr>
          <p:cNvPr id="8396" name="Line 204"/>
          <p:cNvSpPr>
            <a:spLocks noChangeShapeType="1"/>
          </p:cNvSpPr>
          <p:nvPr/>
        </p:nvSpPr>
        <p:spPr bwMode="auto">
          <a:xfrm>
            <a:off x="4419600" y="6324600"/>
            <a:ext cx="0" cy="228600"/>
          </a:xfrm>
          <a:prstGeom prst="line">
            <a:avLst/>
          </a:prstGeom>
          <a:noFill/>
          <a:ln w="9525">
            <a:solidFill>
              <a:schemeClr val="tx1"/>
            </a:solidFill>
            <a:round/>
            <a:headEnd/>
            <a:tailEnd type="triangle" w="med" len="med"/>
          </a:ln>
          <a:effectLst/>
        </p:spPr>
        <p:txBody>
          <a:bodyPr/>
          <a:lstStyle/>
          <a:p>
            <a:endParaRPr lang="en-US"/>
          </a:p>
        </p:txBody>
      </p:sp>
      <p:sp>
        <p:nvSpPr>
          <p:cNvPr id="8449" name="Line 257"/>
          <p:cNvSpPr>
            <a:spLocks noChangeShapeType="1"/>
          </p:cNvSpPr>
          <p:nvPr/>
        </p:nvSpPr>
        <p:spPr bwMode="auto">
          <a:xfrm flipV="1">
            <a:off x="6248400" y="5562600"/>
            <a:ext cx="0" cy="533400"/>
          </a:xfrm>
          <a:prstGeom prst="line">
            <a:avLst/>
          </a:prstGeom>
          <a:noFill/>
          <a:ln w="9525">
            <a:solidFill>
              <a:schemeClr val="tx1"/>
            </a:solidFill>
            <a:round/>
            <a:headEnd/>
            <a:tailEnd/>
          </a:ln>
          <a:effectLst/>
        </p:spPr>
        <p:txBody>
          <a:bodyPr/>
          <a:lstStyle/>
          <a:p>
            <a:endParaRPr lang="en-US"/>
          </a:p>
        </p:txBody>
      </p:sp>
      <p:sp>
        <p:nvSpPr>
          <p:cNvPr id="8450" name="Line 258"/>
          <p:cNvSpPr>
            <a:spLocks noChangeShapeType="1"/>
          </p:cNvSpPr>
          <p:nvPr/>
        </p:nvSpPr>
        <p:spPr bwMode="auto">
          <a:xfrm>
            <a:off x="6248400" y="5562600"/>
            <a:ext cx="381000" cy="0"/>
          </a:xfrm>
          <a:prstGeom prst="line">
            <a:avLst/>
          </a:prstGeom>
          <a:noFill/>
          <a:ln w="9525">
            <a:solidFill>
              <a:schemeClr val="tx1"/>
            </a:solidFill>
            <a:round/>
            <a:headEnd/>
            <a:tailEnd type="triangle" w="med" len="med"/>
          </a:ln>
          <a:effectLst/>
        </p:spPr>
        <p:txBody>
          <a:bodyPr/>
          <a:lstStyle/>
          <a:p>
            <a:endParaRPr lang="en-US"/>
          </a:p>
        </p:txBody>
      </p:sp>
      <p:sp>
        <p:nvSpPr>
          <p:cNvPr id="8452" name="Line 260"/>
          <p:cNvSpPr>
            <a:spLocks noChangeShapeType="1"/>
          </p:cNvSpPr>
          <p:nvPr/>
        </p:nvSpPr>
        <p:spPr bwMode="auto">
          <a:xfrm flipV="1">
            <a:off x="6400800" y="5867400"/>
            <a:ext cx="0" cy="228600"/>
          </a:xfrm>
          <a:prstGeom prst="line">
            <a:avLst/>
          </a:prstGeom>
          <a:noFill/>
          <a:ln w="9525">
            <a:solidFill>
              <a:schemeClr val="tx1"/>
            </a:solidFill>
            <a:round/>
            <a:headEnd/>
            <a:tailEnd/>
          </a:ln>
          <a:effectLst/>
        </p:spPr>
        <p:txBody>
          <a:bodyPr/>
          <a:lstStyle/>
          <a:p>
            <a:endParaRPr lang="en-US"/>
          </a:p>
        </p:txBody>
      </p:sp>
      <p:sp>
        <p:nvSpPr>
          <p:cNvPr id="8453" name="Line 261"/>
          <p:cNvSpPr>
            <a:spLocks noChangeShapeType="1"/>
          </p:cNvSpPr>
          <p:nvPr/>
        </p:nvSpPr>
        <p:spPr bwMode="auto">
          <a:xfrm>
            <a:off x="6400800" y="5867400"/>
            <a:ext cx="457200"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a:buFontTx/>
              <a:buNone/>
            </a:pPr>
            <a:r>
              <a:rPr lang="sr-Cyrl-CS" sz="1400"/>
              <a:t>	</a:t>
            </a:r>
          </a:p>
          <a:p>
            <a:pPr>
              <a:buFontTx/>
              <a:buNone/>
            </a:pPr>
            <a:endParaRPr lang="sr-Cyrl-CS" sz="1400"/>
          </a:p>
          <a:p>
            <a:pPr>
              <a:buFontTx/>
              <a:buNone/>
            </a:pPr>
            <a:r>
              <a:rPr lang="sr-Cyrl-CS" sz="1400"/>
              <a:t>	</a:t>
            </a:r>
            <a:r>
              <a:rPr lang="sr-Cyrl-CS" sz="1400" b="1">
                <a:solidFill>
                  <a:srgbClr val="CC0000"/>
                </a:solidFill>
              </a:rPr>
              <a:t>ТОКСИКОЛОШКЕ СТУДИЈЕ</a:t>
            </a:r>
            <a:r>
              <a:rPr lang="sr-Cyrl-CS" sz="1400" b="1"/>
              <a:t> </a:t>
            </a:r>
            <a:r>
              <a:rPr lang="sr-Cyrl-CS" sz="1400"/>
              <a:t>(вишегодиш</a:t>
            </a:r>
            <a:r>
              <a:rPr lang="en-GB" sz="1400"/>
              <a:t> </a:t>
            </a:r>
            <a:r>
              <a:rPr lang="sr-Cyrl-CS" sz="1400"/>
              <a:t>њи рад, знатна материјална средства, експерименталне животиње):</a:t>
            </a:r>
          </a:p>
          <a:p>
            <a:pPr>
              <a:buFontTx/>
              <a:buNone/>
            </a:pPr>
            <a:endParaRPr lang="sr-Cyrl-CS" sz="1400"/>
          </a:p>
          <a:p>
            <a:r>
              <a:rPr lang="sr-Cyrl-CS" sz="1400"/>
              <a:t>Студије </a:t>
            </a:r>
            <a:r>
              <a:rPr lang="sr-Cyrl-CS" sz="1400">
                <a:solidFill>
                  <a:srgbClr val="CC0000"/>
                </a:solidFill>
              </a:rPr>
              <a:t>акутне </a:t>
            </a:r>
            <a:r>
              <a:rPr lang="sr-Cyrl-CS" sz="1400"/>
              <a:t>токсичности: испитивање акутних токсичних ефеката, утврђивање максималне толерантне дозе и акутне леталне дозе</a:t>
            </a:r>
          </a:p>
          <a:p>
            <a:pPr>
              <a:buFontTx/>
              <a:buNone/>
            </a:pPr>
            <a:endParaRPr lang="sr-Cyrl-CS" sz="1400"/>
          </a:p>
          <a:p>
            <a:r>
              <a:rPr lang="sr-Cyrl-CS" sz="1400"/>
              <a:t>Студије</a:t>
            </a:r>
            <a:r>
              <a:rPr lang="sr-Cyrl-CS" sz="1400">
                <a:solidFill>
                  <a:srgbClr val="CC0000"/>
                </a:solidFill>
              </a:rPr>
              <a:t> субакутне</a:t>
            </a:r>
            <a:r>
              <a:rPr lang="sr-Cyrl-CS" sz="1400"/>
              <a:t> токсичности: на основу патохистолошких и патоанатомских промена на ткивима и органима, као и биохемијских показатеља, оцењује се субакутна токсичност. Трају око 6 месеци..</a:t>
            </a:r>
          </a:p>
          <a:p>
            <a:pPr>
              <a:buFontTx/>
              <a:buNone/>
            </a:pPr>
            <a:endParaRPr lang="sr-Cyrl-CS" sz="1400"/>
          </a:p>
          <a:p>
            <a:r>
              <a:rPr lang="sr-Cyrl-CS" sz="1400"/>
              <a:t>Студије </a:t>
            </a:r>
            <a:r>
              <a:rPr lang="sr-Cyrl-CS" sz="1400">
                <a:solidFill>
                  <a:srgbClr val="CC0000"/>
                </a:solidFill>
              </a:rPr>
              <a:t>хроничне</a:t>
            </a:r>
            <a:r>
              <a:rPr lang="sr-Cyrl-CS" sz="1400"/>
              <a:t> токсичности: трају 1-2 године. Оцењују се као и претходне.</a:t>
            </a:r>
          </a:p>
          <a:p>
            <a:pPr>
              <a:buFontTx/>
              <a:buNone/>
            </a:pPr>
            <a:endParaRPr lang="sr-Cyrl-CS" sz="1400"/>
          </a:p>
          <a:p>
            <a:r>
              <a:rPr lang="sr-Cyrl-CS" sz="1400"/>
              <a:t>Утврђивање утицаја на</a:t>
            </a:r>
            <a:r>
              <a:rPr lang="sr-Cyrl-CS" sz="1400">
                <a:solidFill>
                  <a:srgbClr val="CC0000"/>
                </a:solidFill>
              </a:rPr>
              <a:t> фертилитет </a:t>
            </a:r>
            <a:r>
              <a:rPr lang="sr-Cyrl-CS" sz="1400"/>
              <a:t>и </a:t>
            </a:r>
            <a:r>
              <a:rPr lang="sr-Cyrl-CS" sz="1400">
                <a:solidFill>
                  <a:srgbClr val="CC0000"/>
                </a:solidFill>
              </a:rPr>
              <a:t>тератогених</a:t>
            </a:r>
            <a:r>
              <a:rPr lang="sr-Cyrl-CS" sz="1400"/>
              <a:t> ефеката (испитивање на </a:t>
            </a:r>
          </a:p>
          <a:p>
            <a:pPr>
              <a:buFontTx/>
              <a:buNone/>
            </a:pPr>
            <a:r>
              <a:rPr lang="sr-Cyrl-CS" sz="1400"/>
              <a:t>	гравидним животињама).</a:t>
            </a:r>
          </a:p>
          <a:p>
            <a:endParaRPr lang="sr-Cyrl-CS" sz="1400"/>
          </a:p>
          <a:p>
            <a:r>
              <a:rPr lang="sr-Cyrl-CS" sz="1400"/>
              <a:t>Испитивање </a:t>
            </a:r>
            <a:r>
              <a:rPr lang="sr-Cyrl-CS" sz="1400">
                <a:solidFill>
                  <a:srgbClr val="CC0000"/>
                </a:solidFill>
              </a:rPr>
              <a:t>мутагености</a:t>
            </a:r>
            <a:r>
              <a:rPr lang="sr-Cyrl-CS" sz="1400"/>
              <a:t> (на бактеријским културама или на културама ћелија сисара)</a:t>
            </a:r>
          </a:p>
          <a:p>
            <a:endParaRPr lang="sr-Cyrl-CS" sz="1400"/>
          </a:p>
          <a:p>
            <a:r>
              <a:rPr lang="sr-Cyrl-CS" sz="1400"/>
              <a:t>Утврђивање </a:t>
            </a:r>
            <a:r>
              <a:rPr lang="sr-Cyrl-CS" sz="1400">
                <a:solidFill>
                  <a:srgbClr val="CC0000"/>
                </a:solidFill>
              </a:rPr>
              <a:t>канцерогеног </a:t>
            </a:r>
            <a:r>
              <a:rPr lang="sr-Cyrl-CS" sz="1400"/>
              <a:t>потенцијала лека (способност да код експерименталних животиња изазове појаву малигних тумора): траје око 2 године.</a:t>
            </a:r>
          </a:p>
          <a:p>
            <a:pPr>
              <a:buFontTx/>
              <a:buNone/>
            </a:pPr>
            <a:endParaRPr lang="sr-Cyrl-CS" sz="1400"/>
          </a:p>
          <a:p>
            <a:endParaRPr lang="sr-Cyrl-CS" sz="1400" b="1"/>
          </a:p>
          <a:p>
            <a:endParaRPr lang="sr-Cyrl-CS" sz="1400"/>
          </a:p>
          <a:p>
            <a:pPr>
              <a:buFontTx/>
              <a:buNone/>
            </a:pPr>
            <a:endParaRPr lang="sr-Cyrl-CS" sz="1400"/>
          </a:p>
          <a:p>
            <a:pPr>
              <a:buFontTx/>
              <a:buNone/>
            </a:pPr>
            <a:endParaRPr lang="en-GB" sz="1400"/>
          </a:p>
        </p:txBody>
      </p:sp>
      <p:sp>
        <p:nvSpPr>
          <p:cNvPr id="9220"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
            </a:r>
            <a:br>
              <a:rPr lang="sr-Cyrl-CS" sz="1800" b="1"/>
            </a:br>
            <a:r>
              <a:rPr lang="sr-Cyrl-CS" sz="1800" b="1"/>
              <a:t>УВОЂЕЊЕ НОВИХ ЛЕКОВА У КЛИНИЧКУ ПРАКСУ</a:t>
            </a:r>
            <a:endParaRPr lang="en-GB" sz="18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descr="Blue tissue paper"/>
          <p:cNvSpPr>
            <a:spLocks noGrp="1" noChangeArrowheads="1"/>
          </p:cNvSpPr>
          <p:nvPr>
            <p:ph type="title"/>
          </p:nvPr>
        </p:nvSpPr>
        <p:spPr>
          <a:xfrm>
            <a:off x="0" y="0"/>
            <a:ext cx="9144000" cy="1371600"/>
          </a:xfrm>
          <a:blipFill dpi="0" rotWithShape="0">
            <a:blip r:embed="rId3" cstate="print"/>
            <a:srcRect/>
            <a:tile tx="0" ty="0" sx="100000" sy="100000" flip="none" algn="tl"/>
          </a:blipFill>
        </p:spPr>
        <p:txBody>
          <a:bodyPr/>
          <a:lstStyle/>
          <a:p>
            <a:r>
              <a:rPr lang="sr-Cyrl-CS" sz="1800" b="1"/>
              <a:t>НАЧИНИ ПРИМЕНЕ ЛЕКОВА</a:t>
            </a:r>
            <a:r>
              <a:rPr lang="sr-Cyrl-CS" sz="2800"/>
              <a:t> </a:t>
            </a:r>
            <a:endParaRPr lang="en-GB" sz="2800"/>
          </a:p>
        </p:txBody>
      </p:sp>
      <p:sp>
        <p:nvSpPr>
          <p:cNvPr id="11267" name="Rectangle 3" descr="Blue tissue paper"/>
          <p:cNvSpPr>
            <a:spLocks noGrp="1" noChangeArrowheads="1"/>
          </p:cNvSpPr>
          <p:nvPr>
            <p:ph type="body" idx="1"/>
          </p:nvPr>
        </p:nvSpPr>
        <p:spPr>
          <a:xfrm>
            <a:off x="0" y="1295400"/>
            <a:ext cx="9144000" cy="5562600"/>
          </a:xfrm>
          <a:blipFill dpi="0" rotWithShape="0">
            <a:blip r:embed="rId3" cstate="print"/>
            <a:srcRect/>
            <a:tile tx="0" ty="0" sx="100000" sy="100000" flip="none" algn="tl"/>
          </a:blipFill>
        </p:spPr>
        <p:txBody>
          <a:bodyPr/>
          <a:lstStyle/>
          <a:p>
            <a:pPr>
              <a:buFont typeface="Wingdings" pitchFamily="2" charset="2"/>
              <a:buChar char="v"/>
            </a:pPr>
            <a:r>
              <a:rPr lang="sr-Cyrl-CS" sz="1600"/>
              <a:t>Лековити препарати намењени за </a:t>
            </a:r>
            <a:r>
              <a:rPr lang="sr-Cyrl-CS" sz="1600" b="1">
                <a:solidFill>
                  <a:srgbClr val="CC0000"/>
                </a:solidFill>
              </a:rPr>
              <a:t>системску (унутрашњу) употребу</a:t>
            </a:r>
            <a:r>
              <a:rPr lang="sr-Cyrl-CS" sz="1600"/>
              <a:t> се апсорбују са места апликације и путем крви доспевају до циљних ткива и органа</a:t>
            </a:r>
          </a:p>
          <a:p>
            <a:pPr>
              <a:buFont typeface="Wingdings" pitchFamily="2" charset="2"/>
              <a:buNone/>
            </a:pPr>
            <a:endParaRPr lang="sr-Cyrl-CS" sz="1600"/>
          </a:p>
          <a:p>
            <a:pPr>
              <a:buFont typeface="Wingdings" pitchFamily="2" charset="2"/>
              <a:buChar char="v"/>
            </a:pPr>
            <a:r>
              <a:rPr lang="sr-Cyrl-CS" sz="1600"/>
              <a:t>Лековити  препарати намењени за </a:t>
            </a:r>
            <a:r>
              <a:rPr lang="sr-Cyrl-CS" sz="1600" b="1">
                <a:solidFill>
                  <a:srgbClr val="CC0000"/>
                </a:solidFill>
              </a:rPr>
              <a:t>локалну (спољну) употребу</a:t>
            </a:r>
            <a:r>
              <a:rPr lang="sr-Cyrl-CS" sz="1600"/>
              <a:t> делују на месту апликације</a:t>
            </a:r>
          </a:p>
          <a:p>
            <a:pPr>
              <a:buFont typeface="Wingdings" pitchFamily="2" charset="2"/>
              <a:buNone/>
            </a:pPr>
            <a:endParaRPr lang="sr-Cyrl-CS" sz="1600"/>
          </a:p>
          <a:p>
            <a:pPr>
              <a:buFont typeface="Wingdings" pitchFamily="2" charset="2"/>
              <a:buNone/>
            </a:pPr>
            <a:endParaRPr lang="sr-Cyrl-CS" sz="1800" b="1">
              <a:solidFill>
                <a:srgbClr val="CC0000"/>
              </a:solidFill>
            </a:endParaRPr>
          </a:p>
          <a:p>
            <a:pPr algn="ctr">
              <a:buFont typeface="Wingdings" pitchFamily="2" charset="2"/>
              <a:buNone/>
            </a:pPr>
            <a:r>
              <a:rPr lang="sr-Cyrl-CS" sz="1800" b="1">
                <a:solidFill>
                  <a:srgbClr val="CC0000"/>
                </a:solidFill>
              </a:rPr>
              <a:t>Системска (унутрашња) употреба</a:t>
            </a:r>
          </a:p>
          <a:p>
            <a:pPr>
              <a:buFont typeface="Wingdings" pitchFamily="2" charset="2"/>
              <a:buNone/>
            </a:pPr>
            <a:endParaRPr lang="sr-Cyrl-CS" sz="1400"/>
          </a:p>
          <a:p>
            <a:pPr>
              <a:buFont typeface="Wingdings" pitchFamily="2" charset="2"/>
              <a:buNone/>
            </a:pPr>
            <a:endParaRPr lang="sr-Cyrl-CS" sz="1400"/>
          </a:p>
          <a:p>
            <a:pPr algn="ctr">
              <a:buFont typeface="Wingdings" pitchFamily="2" charset="2"/>
              <a:buNone/>
            </a:pPr>
            <a:r>
              <a:rPr lang="sr-Cyrl-CS" sz="1400" b="1">
                <a:solidFill>
                  <a:srgbClr val="CC0000"/>
                </a:solidFill>
              </a:rPr>
              <a:t> </a:t>
            </a:r>
            <a:r>
              <a:rPr lang="sr-Cyrl-CS" sz="1600" b="1">
                <a:solidFill>
                  <a:srgbClr val="CC0000"/>
                </a:solidFill>
              </a:rPr>
              <a:t>Ентерална примена              Парентерална примена            </a:t>
            </a:r>
          </a:p>
          <a:p>
            <a:pPr>
              <a:buFont typeface="Wingdings" pitchFamily="2" charset="2"/>
              <a:buNone/>
            </a:pPr>
            <a:r>
              <a:rPr lang="sr-Cyrl-CS" sz="1600" b="1">
                <a:solidFill>
                  <a:srgbClr val="CC0000"/>
                </a:solidFill>
              </a:rPr>
              <a:t>	                          (преко дигестивног тракта)           (ван дигестивног тракта)</a:t>
            </a:r>
          </a:p>
          <a:p>
            <a:pPr>
              <a:buFont typeface="Wingdings" pitchFamily="2" charset="2"/>
              <a:buNone/>
            </a:pPr>
            <a:endParaRPr lang="sr-Cyrl-CS" sz="1600" b="1">
              <a:solidFill>
                <a:srgbClr val="CC0000"/>
              </a:solidFill>
            </a:endParaRPr>
          </a:p>
          <a:p>
            <a:pPr>
              <a:buFont typeface="Wingdings" pitchFamily="2" charset="2"/>
              <a:buNone/>
            </a:pPr>
            <a:r>
              <a:rPr lang="sr-Cyrl-CS" sz="1400" b="1">
                <a:solidFill>
                  <a:srgbClr val="CC0000"/>
                </a:solidFill>
              </a:rPr>
              <a:t>	        	</a:t>
            </a:r>
            <a:r>
              <a:rPr lang="sr-Cyrl-CS" sz="1600" b="1">
                <a:solidFill>
                  <a:srgbClr val="CC0000"/>
                </a:solidFill>
              </a:rPr>
              <a:t>Орална  примена                                                   	Путем инјекције</a:t>
            </a:r>
          </a:p>
          <a:p>
            <a:pPr>
              <a:buFont typeface="Wingdings" pitchFamily="2" charset="2"/>
              <a:buNone/>
            </a:pPr>
            <a:r>
              <a:rPr lang="sr-Cyrl-CS" sz="1600" b="1">
                <a:solidFill>
                  <a:srgbClr val="CC0000"/>
                </a:solidFill>
              </a:rPr>
              <a:t>		Ректална примена			          	Путем инфузије</a:t>
            </a:r>
          </a:p>
          <a:p>
            <a:pPr>
              <a:buFont typeface="Wingdings" pitchFamily="2" charset="2"/>
              <a:buNone/>
            </a:pPr>
            <a:r>
              <a:rPr lang="sr-Cyrl-CS" sz="1600" b="1">
                <a:solidFill>
                  <a:srgbClr val="CC0000"/>
                </a:solidFill>
              </a:rPr>
              <a:t>		Сублингвална примена		             	</a:t>
            </a:r>
            <a:r>
              <a:rPr lang="sr-Cyrl-CS" sz="1600" b="1">
                <a:solidFill>
                  <a:srgbClr val="AB57FF"/>
                </a:solidFill>
              </a:rPr>
              <a:t>Имплантација</a:t>
            </a:r>
          </a:p>
          <a:p>
            <a:pPr>
              <a:buFont typeface="Wingdings" pitchFamily="2" charset="2"/>
              <a:buNone/>
            </a:pPr>
            <a:r>
              <a:rPr lang="sr-Cyrl-CS" sz="1600" b="1">
                <a:solidFill>
                  <a:srgbClr val="CC0000"/>
                </a:solidFill>
              </a:rPr>
              <a:t>		Букална примена	                                  		</a:t>
            </a:r>
            <a:r>
              <a:rPr lang="sr-Cyrl-CS" sz="1600" b="1">
                <a:solidFill>
                  <a:srgbClr val="AB57FF"/>
                </a:solidFill>
              </a:rPr>
              <a:t>Инхалација</a:t>
            </a:r>
          </a:p>
          <a:p>
            <a:pPr>
              <a:buFont typeface="Wingdings" pitchFamily="2" charset="2"/>
              <a:buNone/>
            </a:pPr>
            <a:r>
              <a:rPr lang="sr-Cyrl-CS" sz="1600" b="1">
                <a:solidFill>
                  <a:srgbClr val="CC0000"/>
                </a:solidFill>
              </a:rPr>
              <a:t>							</a:t>
            </a:r>
            <a:r>
              <a:rPr lang="sr-Cyrl-CS" sz="1600" b="1">
                <a:solidFill>
                  <a:srgbClr val="AB57FF"/>
                </a:solidFill>
              </a:rPr>
              <a:t>Трансдермална примена (фластери)</a:t>
            </a:r>
          </a:p>
          <a:p>
            <a:pPr>
              <a:buFont typeface="Wingdings" pitchFamily="2" charset="2"/>
              <a:buNone/>
            </a:pPr>
            <a:r>
              <a:rPr lang="sr-Cyrl-CS" sz="1600" b="1">
                <a:solidFill>
                  <a:srgbClr val="AB57FF"/>
                </a:solidFill>
              </a:rPr>
              <a:t>          						Назална примена</a:t>
            </a:r>
            <a:endParaRPr lang="en-GB" sz="1600" b="1">
              <a:solidFill>
                <a:srgbClr val="AB57FF"/>
              </a:solidFill>
            </a:endParaRPr>
          </a:p>
        </p:txBody>
      </p:sp>
      <p:sp>
        <p:nvSpPr>
          <p:cNvPr id="11270" name="Line 6"/>
          <p:cNvSpPr>
            <a:spLocks noChangeShapeType="1"/>
          </p:cNvSpPr>
          <p:nvPr/>
        </p:nvSpPr>
        <p:spPr bwMode="auto">
          <a:xfrm flipH="1">
            <a:off x="2286000" y="4267200"/>
            <a:ext cx="762000" cy="609600"/>
          </a:xfrm>
          <a:prstGeom prst="line">
            <a:avLst/>
          </a:prstGeom>
          <a:noFill/>
          <a:ln w="9525">
            <a:noFill/>
            <a:round/>
            <a:headEnd/>
            <a:tailEnd type="triangle" w="med" len="med"/>
          </a:ln>
          <a:effectLst/>
        </p:spPr>
        <p:txBody>
          <a:bodyPr/>
          <a:lstStyle/>
          <a:p>
            <a:endParaRPr lang="en-US"/>
          </a:p>
        </p:txBody>
      </p:sp>
      <p:sp>
        <p:nvSpPr>
          <p:cNvPr id="11271" name="Line 7"/>
          <p:cNvSpPr>
            <a:spLocks noChangeShapeType="1"/>
          </p:cNvSpPr>
          <p:nvPr/>
        </p:nvSpPr>
        <p:spPr bwMode="auto">
          <a:xfrm>
            <a:off x="3352800" y="4267200"/>
            <a:ext cx="0" cy="1295400"/>
          </a:xfrm>
          <a:prstGeom prst="line">
            <a:avLst/>
          </a:prstGeom>
          <a:noFill/>
          <a:ln w="9525">
            <a:noFill/>
            <a:round/>
            <a:headEnd/>
            <a:tailEnd type="triangle" w="med" len="med"/>
          </a:ln>
          <a:effectLst/>
        </p:spPr>
        <p:txBody>
          <a:bodyPr/>
          <a:lstStyle/>
          <a:p>
            <a:endParaRPr lang="en-US"/>
          </a:p>
        </p:txBody>
      </p:sp>
      <p:sp>
        <p:nvSpPr>
          <p:cNvPr id="11272" name="Line 8"/>
          <p:cNvSpPr>
            <a:spLocks noChangeShapeType="1"/>
          </p:cNvSpPr>
          <p:nvPr/>
        </p:nvSpPr>
        <p:spPr bwMode="auto">
          <a:xfrm flipH="1">
            <a:off x="3810000" y="3429000"/>
            <a:ext cx="533400" cy="381000"/>
          </a:xfrm>
          <a:prstGeom prst="line">
            <a:avLst/>
          </a:prstGeom>
          <a:noFill/>
          <a:ln w="9525">
            <a:solidFill>
              <a:srgbClr val="CC0000"/>
            </a:solidFill>
            <a:round/>
            <a:headEnd/>
            <a:tailEnd type="triangle" w="med" len="med"/>
          </a:ln>
          <a:effectLst/>
        </p:spPr>
        <p:txBody>
          <a:bodyPr/>
          <a:lstStyle/>
          <a:p>
            <a:endParaRPr lang="en-US"/>
          </a:p>
        </p:txBody>
      </p:sp>
      <p:sp>
        <p:nvSpPr>
          <p:cNvPr id="11274" name="Line 10"/>
          <p:cNvSpPr>
            <a:spLocks noChangeShapeType="1"/>
          </p:cNvSpPr>
          <p:nvPr/>
        </p:nvSpPr>
        <p:spPr bwMode="auto">
          <a:xfrm flipH="1">
            <a:off x="2438400" y="4495800"/>
            <a:ext cx="533400" cy="304800"/>
          </a:xfrm>
          <a:prstGeom prst="line">
            <a:avLst/>
          </a:prstGeom>
          <a:noFill/>
          <a:ln w="9525">
            <a:solidFill>
              <a:srgbClr val="CC0000"/>
            </a:solidFill>
            <a:round/>
            <a:headEnd/>
            <a:tailEnd type="triangle" w="med" len="med"/>
          </a:ln>
          <a:effectLst/>
        </p:spPr>
        <p:txBody>
          <a:bodyPr/>
          <a:lstStyle/>
          <a:p>
            <a:endParaRPr lang="en-US"/>
          </a:p>
        </p:txBody>
      </p:sp>
      <p:sp>
        <p:nvSpPr>
          <p:cNvPr id="11278" name="Line 14"/>
          <p:cNvSpPr>
            <a:spLocks noChangeShapeType="1"/>
          </p:cNvSpPr>
          <p:nvPr/>
        </p:nvSpPr>
        <p:spPr bwMode="auto">
          <a:xfrm>
            <a:off x="5715000" y="4495800"/>
            <a:ext cx="304800" cy="228600"/>
          </a:xfrm>
          <a:prstGeom prst="line">
            <a:avLst/>
          </a:prstGeom>
          <a:noFill/>
          <a:ln w="9525">
            <a:solidFill>
              <a:srgbClr val="CC0000"/>
            </a:solidFill>
            <a:round/>
            <a:headEnd/>
            <a:tailEnd type="triangle" w="med" len="med"/>
          </a:ln>
          <a:effectLst/>
        </p:spPr>
        <p:txBody>
          <a:bodyPr/>
          <a:lstStyle/>
          <a:p>
            <a:endParaRPr lang="en-US"/>
          </a:p>
        </p:txBody>
      </p:sp>
      <p:sp>
        <p:nvSpPr>
          <p:cNvPr id="11279" name="Line 15"/>
          <p:cNvSpPr>
            <a:spLocks noChangeShapeType="1"/>
          </p:cNvSpPr>
          <p:nvPr/>
        </p:nvSpPr>
        <p:spPr bwMode="auto">
          <a:xfrm>
            <a:off x="4419600" y="3429000"/>
            <a:ext cx="533400" cy="381000"/>
          </a:xfrm>
          <a:prstGeom prst="line">
            <a:avLst/>
          </a:prstGeom>
          <a:noFill/>
          <a:ln w="9525">
            <a:solidFill>
              <a:srgbClr val="CC0000"/>
            </a:solidFill>
            <a:round/>
            <a:headEnd/>
            <a:tailEnd type="triangle" w="med" len="med"/>
          </a:ln>
          <a:effectLst/>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descr="Blue tissue paper"/>
          <p:cNvSpPr>
            <a:spLocks noGrp="1" noChangeArrowheads="1"/>
          </p:cNvSpPr>
          <p:nvPr>
            <p:ph type="body" idx="1"/>
          </p:nvPr>
        </p:nvSpPr>
        <p:spPr>
          <a:xfrm>
            <a:off x="0" y="533400"/>
            <a:ext cx="9144000" cy="6324600"/>
          </a:xfrm>
          <a:blipFill dpi="0" rotWithShape="0">
            <a:blip r:embed="rId3" cstate="print"/>
            <a:srcRect/>
            <a:tile tx="0" ty="0" sx="100000" sy="100000" flip="none" algn="tl"/>
          </a:blipFill>
          <a:ln/>
        </p:spPr>
        <p:txBody>
          <a:bodyPr/>
          <a:lstStyle/>
          <a:p>
            <a:pPr>
              <a:buFont typeface="Wingdings" pitchFamily="2" charset="2"/>
              <a:buNone/>
            </a:pPr>
            <a:endParaRPr lang="sr-Cyrl-CS" sz="900"/>
          </a:p>
          <a:p>
            <a:pPr>
              <a:buFont typeface="Wingdings" pitchFamily="2" charset="2"/>
              <a:buNone/>
            </a:pPr>
            <a:endParaRPr lang="sr-Cyrl-CS" sz="1800"/>
          </a:p>
          <a:p>
            <a:pPr>
              <a:buFont typeface="Wingdings" pitchFamily="2" charset="2"/>
              <a:buChar char="v"/>
            </a:pPr>
            <a:r>
              <a:rPr lang="sr-Cyrl-CS" sz="1800"/>
              <a:t>Код </a:t>
            </a:r>
            <a:r>
              <a:rPr lang="sr-Cyrl-CS" sz="1800" b="1">
                <a:solidFill>
                  <a:srgbClr val="CC0000"/>
                </a:solidFill>
              </a:rPr>
              <a:t>оралне примене</a:t>
            </a:r>
            <a:r>
              <a:rPr lang="sr-Cyrl-CS" sz="1800"/>
              <a:t> апсорпција лекова се највећим делом обавља преко слузокоже танког црева (у желуцу се апсорбују само алкохол и мале количине лекова који су слабе киселине - ацетилсалицилна киселина, аскорбинска киселина...) </a:t>
            </a:r>
          </a:p>
          <a:p>
            <a:pPr>
              <a:buFont typeface="Wingdings" pitchFamily="2" charset="2"/>
              <a:buNone/>
            </a:pPr>
            <a:endParaRPr lang="sr-Cyrl-CS" sz="1800"/>
          </a:p>
          <a:p>
            <a:pPr>
              <a:buFont typeface="Wingdings" pitchFamily="2" charset="2"/>
              <a:buNone/>
            </a:pPr>
            <a:r>
              <a:rPr lang="sr-Cyrl-CS" sz="1800"/>
              <a:t>	Лекови кроз епител црева најчешће пролазе </a:t>
            </a:r>
            <a:r>
              <a:rPr lang="sr-Cyrl-CS" sz="1800" b="1"/>
              <a:t>дифузијом</a:t>
            </a:r>
            <a:r>
              <a:rPr lang="sr-Cyrl-CS" sz="1800"/>
              <a:t> (липофилне и нејонизоване супстанце) а ређе </a:t>
            </a:r>
            <a:r>
              <a:rPr lang="sr-Cyrl-CS" sz="1800" b="1"/>
              <a:t>активним транспортом</a:t>
            </a:r>
            <a:r>
              <a:rPr lang="sr-Cyrl-CS" sz="1800"/>
              <a:t>, уз утрошак енергије и учешће специфичног преносиоца (јонизоване и супстанце са великим, хидросолубилним молекулима)</a:t>
            </a:r>
            <a:endParaRPr lang="en-US" sz="1800"/>
          </a:p>
          <a:p>
            <a:pPr>
              <a:buFont typeface="Wingdings" pitchFamily="2" charset="2"/>
              <a:buNone/>
            </a:pPr>
            <a:r>
              <a:rPr lang="en-US" sz="1800"/>
              <a:t>	</a:t>
            </a:r>
            <a:endParaRPr lang="sr-Cyrl-CS" sz="1800"/>
          </a:p>
          <a:p>
            <a:pPr>
              <a:buFont typeface="Wingdings" pitchFamily="2" charset="2"/>
              <a:buNone/>
            </a:pPr>
            <a:endParaRPr lang="sr-Cyrl-CS" sz="1000"/>
          </a:p>
          <a:p>
            <a:pPr lvl="1">
              <a:buFontTx/>
              <a:buNone/>
            </a:pPr>
            <a:r>
              <a:rPr lang="sr-Cyrl-CS" sz="1800" b="1">
                <a:solidFill>
                  <a:srgbClr val="CC0000"/>
                </a:solidFill>
              </a:rPr>
              <a:t>Предности оралне примене:</a:t>
            </a:r>
          </a:p>
          <a:p>
            <a:pPr lvl="1">
              <a:buFont typeface="Wingdings" pitchFamily="2" charset="2"/>
              <a:buChar char="Ø"/>
            </a:pPr>
            <a:r>
              <a:rPr lang="sr-Cyrl-CS" sz="1800"/>
              <a:t>Природна</a:t>
            </a:r>
          </a:p>
          <a:p>
            <a:pPr lvl="1">
              <a:buFont typeface="Wingdings" pitchFamily="2" charset="2"/>
              <a:buChar char="Ø"/>
            </a:pPr>
            <a:r>
              <a:rPr lang="sr-Cyrl-CS" sz="1800"/>
              <a:t>Једноставна</a:t>
            </a:r>
          </a:p>
          <a:p>
            <a:pPr lvl="1">
              <a:buFont typeface="Wingdings" pitchFamily="2" charset="2"/>
              <a:buChar char="Ø"/>
            </a:pPr>
            <a:r>
              <a:rPr lang="sr-Cyrl-CS" sz="1800"/>
              <a:t>Безбедна </a:t>
            </a:r>
            <a:endParaRPr lang="en-US" sz="1800"/>
          </a:p>
          <a:p>
            <a:pPr lvl="1">
              <a:buFont typeface="Wingdings" pitchFamily="2" charset="2"/>
              <a:buChar char="Ø"/>
            </a:pPr>
            <a:r>
              <a:rPr lang="sr-Cyrl-CS" sz="1800"/>
              <a:t>Јефтина</a:t>
            </a:r>
          </a:p>
          <a:p>
            <a:pPr lvl="1">
              <a:buFont typeface="Wingdings" pitchFamily="2" charset="2"/>
              <a:buChar char="Ø"/>
            </a:pPr>
            <a:r>
              <a:rPr lang="sr-Cyrl-CS" sz="1800"/>
              <a:t>Велики број лекова се добро апсорбује кроз слузницу танког црева</a:t>
            </a:r>
          </a:p>
          <a:p>
            <a:pPr lvl="1">
              <a:buFont typeface="Wingdings" pitchFamily="2" charset="2"/>
              <a:buNone/>
            </a:pPr>
            <a:endParaRPr lang="sr-Cyrl-CS" sz="1000"/>
          </a:p>
          <a:p>
            <a:pPr lvl="1">
              <a:buFont typeface="Wingdings" pitchFamily="2" charset="2"/>
              <a:buChar char="Ø"/>
            </a:pPr>
            <a:endParaRPr lang="en-GB" sz="1800"/>
          </a:p>
        </p:txBody>
      </p:sp>
      <p:sp>
        <p:nvSpPr>
          <p:cNvPr id="13316" name="Rectangle 4" descr="Blue tissue paper"/>
          <p:cNvSpPr>
            <a:spLocks noGrp="1" noChangeArrowheads="1"/>
          </p:cNvSpPr>
          <p:nvPr>
            <p:ph type="title"/>
          </p:nvPr>
        </p:nvSpPr>
        <p:spPr>
          <a:xfrm>
            <a:off x="0" y="0"/>
            <a:ext cx="9144000" cy="609600"/>
          </a:xfrm>
          <a:blipFill dpi="0" rotWithShape="0">
            <a:blip r:embed="rId3" cstate="print"/>
            <a:srcRect/>
            <a:tile tx="0" ty="0" sx="100000" sy="100000" flip="none" algn="tl"/>
          </a:blipFill>
          <a:ln/>
        </p:spPr>
        <p:txBody>
          <a:bodyPr>
            <a:normAutofit fontScale="90000"/>
          </a:bodyPr>
          <a:lstStyle/>
          <a:p>
            <a:r>
              <a:rPr lang="sr-Cyrl-CS" sz="1800" b="1"/>
              <a:t/>
            </a:r>
            <a:br>
              <a:rPr lang="sr-Cyrl-CS" sz="1800" b="1"/>
            </a:br>
            <a:r>
              <a:rPr lang="sr-Cyrl-CS" sz="1800" b="1"/>
              <a:t/>
            </a:r>
            <a:br>
              <a:rPr lang="sr-Cyrl-CS" sz="1800" b="1"/>
            </a:br>
            <a:r>
              <a:rPr lang="sr-Cyrl-CS" sz="1800" b="1"/>
              <a:t/>
            </a:r>
            <a:br>
              <a:rPr lang="sr-Cyrl-CS" sz="1800" b="1"/>
            </a:br>
            <a:r>
              <a:rPr lang="sr-Cyrl-CS" sz="1800" b="1"/>
              <a:t>ОРАЛНА ПРИМЕНА (преко уста, гутањем)</a:t>
            </a:r>
            <a:endParaRPr lang="en-GB"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descr="Blue tissue paper"/>
          <p:cNvSpPr>
            <a:spLocks noGrp="1" noChangeArrowheads="1"/>
          </p:cNvSpPr>
          <p:nvPr>
            <p:ph type="body" idx="1"/>
          </p:nvPr>
        </p:nvSpPr>
        <p:spPr>
          <a:xfrm>
            <a:off x="0" y="1143000"/>
            <a:ext cx="9144000" cy="5715000"/>
          </a:xfrm>
          <a:blipFill dpi="0" rotWithShape="0">
            <a:blip r:embed="rId3" cstate="print"/>
            <a:srcRect/>
            <a:tile tx="0" ty="0" sx="100000" sy="100000" flip="none" algn="tl"/>
          </a:blipFill>
        </p:spPr>
        <p:txBody>
          <a:bodyPr/>
          <a:lstStyle/>
          <a:p>
            <a:pPr lvl="1">
              <a:lnSpc>
                <a:spcPct val="90000"/>
              </a:lnSpc>
              <a:buFontTx/>
              <a:buNone/>
            </a:pPr>
            <a:r>
              <a:rPr lang="sr-Cyrl-CS" sz="1800" b="1">
                <a:solidFill>
                  <a:srgbClr val="CC0000"/>
                </a:solidFill>
              </a:rPr>
              <a:t>Недостаци оралне примене:</a:t>
            </a:r>
          </a:p>
          <a:p>
            <a:pPr lvl="1">
              <a:lnSpc>
                <a:spcPct val="90000"/>
              </a:lnSpc>
              <a:buFont typeface="Wingdings" pitchFamily="2" charset="2"/>
              <a:buChar char="Ø"/>
            </a:pPr>
            <a:r>
              <a:rPr lang="sr-Cyrl-CS" sz="1800"/>
              <a:t>Недовољна, непоуздана или успорена апсорпција:</a:t>
            </a:r>
          </a:p>
          <a:p>
            <a:pPr lvl="2">
              <a:lnSpc>
                <a:spcPct val="90000"/>
              </a:lnSpc>
            </a:pPr>
            <a:r>
              <a:rPr lang="sr-Cyrl-CS" sz="1600"/>
              <a:t>Неки лекови се не апсорбују у дигестивном тракту (стрептомицин, гентамицин)</a:t>
            </a:r>
          </a:p>
          <a:p>
            <a:pPr lvl="2">
              <a:lnSpc>
                <a:spcPct val="90000"/>
              </a:lnSpc>
            </a:pPr>
            <a:r>
              <a:rPr lang="sr-Cyrl-CS" sz="1600"/>
              <a:t>Ензими у танком цреву разграђују неке лекове (хормони – инсулин, окситоцин...)</a:t>
            </a:r>
          </a:p>
          <a:p>
            <a:pPr lvl="2">
              <a:lnSpc>
                <a:spcPct val="90000"/>
              </a:lnSpc>
            </a:pPr>
            <a:r>
              <a:rPr lang="sr-Cyrl-CS" sz="1600"/>
              <a:t>Желудачна киселина инактивише неке лекове (пеницилин)</a:t>
            </a:r>
          </a:p>
          <a:p>
            <a:pPr lvl="2">
              <a:lnSpc>
                <a:spcPct val="90000"/>
              </a:lnSpc>
            </a:pPr>
            <a:r>
              <a:rPr lang="sr-Cyrl-CS" sz="1600"/>
              <a:t>Успорена и неравномерна апсорпција, нарочито код претходног уношења хране или других лекова  (антихолинергици)</a:t>
            </a:r>
          </a:p>
          <a:p>
            <a:pPr lvl="2">
              <a:lnSpc>
                <a:spcPct val="90000"/>
              </a:lnSpc>
            </a:pPr>
            <a:r>
              <a:rPr lang="sr-Cyrl-CS" sz="1600"/>
              <a:t>Одређена врста хране умањује апсорцију неких лекова (тетрациклини – млечни производи)</a:t>
            </a:r>
          </a:p>
          <a:p>
            <a:pPr lvl="2">
              <a:lnSpc>
                <a:spcPct val="90000"/>
              </a:lnSpc>
            </a:pPr>
            <a:r>
              <a:rPr lang="sr-Cyrl-CS" sz="1600"/>
              <a:t>Интеракција између истовремено унетих лекова омета апсорпцију (тетрациклини – препарати гвожђа или антациди)</a:t>
            </a:r>
          </a:p>
          <a:p>
            <a:pPr lvl="2">
              <a:lnSpc>
                <a:spcPct val="90000"/>
              </a:lnSpc>
            </a:pPr>
            <a:r>
              <a:rPr lang="sr-Cyrl-CS" sz="1600"/>
              <a:t>Убрзана перисталтика омета апсорпцију лекова, као и атонија црева</a:t>
            </a:r>
          </a:p>
          <a:p>
            <a:pPr lvl="2">
              <a:lnSpc>
                <a:spcPct val="90000"/>
              </a:lnSpc>
            </a:pPr>
            <a:r>
              <a:rPr lang="sr-Cyrl-CS" sz="1600"/>
              <a:t>Обољења која слабе крвоток у цревној слузници или ометају лимфну дренажу умањују апсорпцију лекова (инсуфицијенција срца, портна хипертензија, шок...)</a:t>
            </a:r>
          </a:p>
          <a:p>
            <a:pPr lvl="1">
              <a:lnSpc>
                <a:spcPct val="90000"/>
              </a:lnSpc>
              <a:buFont typeface="Wingdings" pitchFamily="2" charset="2"/>
              <a:buChar char="Ø"/>
            </a:pPr>
            <a:r>
              <a:rPr lang="sr-Cyrl-CS" sz="1800"/>
              <a:t>Неки лекови иритирају дигестивни тракт (нестероидни антиинфламаторни лекови ) </a:t>
            </a:r>
          </a:p>
          <a:p>
            <a:pPr lvl="1">
              <a:lnSpc>
                <a:spcPct val="90000"/>
              </a:lnSpc>
              <a:buFont typeface="Wingdings" pitchFamily="2" charset="2"/>
              <a:buChar char="Ø"/>
            </a:pPr>
            <a:r>
              <a:rPr lang="sr-Cyrl-CS" sz="1800"/>
              <a:t>Није погодна кад је потребно хитно деловање и прецизно дозирање лека</a:t>
            </a:r>
          </a:p>
          <a:p>
            <a:pPr lvl="1">
              <a:lnSpc>
                <a:spcPct val="90000"/>
              </a:lnSpc>
              <a:buFont typeface="Wingdings" pitchFamily="2" charset="2"/>
              <a:buChar char="Ø"/>
            </a:pPr>
            <a:r>
              <a:rPr lang="sr-Cyrl-CS" sz="1800"/>
              <a:t>Потребне су веће дозе него код парентералне примене</a:t>
            </a:r>
          </a:p>
          <a:p>
            <a:pPr lvl="1">
              <a:lnSpc>
                <a:spcPct val="90000"/>
              </a:lnSpc>
              <a:buFont typeface="Wingdings" pitchFamily="2" charset="2"/>
              <a:buChar char="Ø"/>
            </a:pPr>
            <a:r>
              <a:rPr lang="sr-Cyrl-CS" sz="1800"/>
              <a:t>Није могућа у бесвесном стању, код повраћања, особа које не сарађују (душевни болесници, деца...), отежаног гутања...</a:t>
            </a:r>
          </a:p>
          <a:p>
            <a:pPr lvl="1">
              <a:lnSpc>
                <a:spcPct val="90000"/>
              </a:lnSpc>
              <a:buFont typeface="Wingdings" pitchFamily="2" charset="2"/>
              <a:buChar char="Ø"/>
            </a:pPr>
            <a:r>
              <a:rPr lang="sr-Cyrl-CS" sz="1800"/>
              <a:t>Није погодна код лекова који се метаболишу при првом пролазу кроз јетру (глицерилтринитрат)</a:t>
            </a:r>
          </a:p>
          <a:p>
            <a:pPr lvl="1">
              <a:lnSpc>
                <a:spcPct val="90000"/>
              </a:lnSpc>
              <a:buFont typeface="Wingdings" pitchFamily="2" charset="2"/>
              <a:buChar char="Ø"/>
            </a:pPr>
            <a:endParaRPr lang="en-GB" sz="1800"/>
          </a:p>
          <a:p>
            <a:pPr>
              <a:lnSpc>
                <a:spcPct val="90000"/>
              </a:lnSpc>
              <a:buFontTx/>
              <a:buNone/>
            </a:pPr>
            <a:endParaRPr lang="en-GB"/>
          </a:p>
        </p:txBody>
      </p:sp>
      <p:sp>
        <p:nvSpPr>
          <p:cNvPr id="26628" name="Rectangle 4" descr="Blue tissue paper"/>
          <p:cNvSpPr>
            <a:spLocks noGrp="1" noChangeArrowheads="1"/>
          </p:cNvSpPr>
          <p:nvPr>
            <p:ph type="title"/>
          </p:nvPr>
        </p:nvSpPr>
        <p:spPr>
          <a:xfrm>
            <a:off x="0" y="0"/>
            <a:ext cx="9144000" cy="1143000"/>
          </a:xfrm>
          <a:blipFill dpi="0" rotWithShape="0">
            <a:blip r:embed="rId3" cstate="print"/>
            <a:srcRect/>
            <a:tile tx="0" ty="0" sx="100000" sy="100000" flip="none" algn="tl"/>
          </a:blipFill>
          <a:ln/>
        </p:spPr>
        <p:txBody>
          <a:bodyPr/>
          <a:lstStyle/>
          <a:p>
            <a:r>
              <a:rPr lang="sr-Cyrl-CS" sz="1800" b="1"/>
              <a:t/>
            </a:r>
            <a:br>
              <a:rPr lang="sr-Cyrl-CS" sz="1800" b="1"/>
            </a:br>
            <a:r>
              <a:rPr lang="sr-Cyrl-CS" sz="1800" b="1"/>
              <a:t>ОРАЛНА ПРИМЕНА (преко уста, гутањем)</a:t>
            </a:r>
            <a:endParaRPr lang="en-GB" sz="28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1646</Words>
  <Application>Microsoft Office PowerPoint</Application>
  <PresentationFormat>On-screen Show (4:3)</PresentationFormat>
  <Paragraphs>478</Paragraphs>
  <Slides>32</Slides>
  <Notes>26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  Увод у фармакологију.  Примена, апсорпција и транспорт лекова кроз ћелијску мембрану.  Везе лека са рецептором</vt:lpstr>
      <vt:lpstr>УВОД У ФАРМАКОЛОГИЈУ</vt:lpstr>
      <vt:lpstr>  УВОД У ФАРМАКОЛОГИЈУ</vt:lpstr>
      <vt:lpstr>УВОД У ФАРМАКОЛОГИЈУ</vt:lpstr>
      <vt:lpstr>УВОЂЕЊЕ НОВИХ ЛЕКОВА У КЛИНИЧКУ ПРАКСУ</vt:lpstr>
      <vt:lpstr>  УВОЂЕЊЕ НОВИХ ЛЕКОВА У КЛИНИЧКУ ПРАКСУ</vt:lpstr>
      <vt:lpstr>НАЧИНИ ПРИМЕНЕ ЛЕКОВА </vt:lpstr>
      <vt:lpstr>   ОРАЛНА ПРИМЕНА (преко уста, гутањем)</vt:lpstr>
      <vt:lpstr> ОРАЛНА ПРИМЕНА (преко уста, гутањем)</vt:lpstr>
      <vt:lpstr> СУБЛИНГВАЛНА И БУКАЛНА ПРИМЕНА</vt:lpstr>
      <vt:lpstr> РЕКТАЛНА ПРИМЕНА</vt:lpstr>
      <vt:lpstr> ПРИМЕНА ПУТЕМ ИНЈЕКЦИЈЕ</vt:lpstr>
      <vt:lpstr> ПРИМЕНА ПУТЕМ ИНЈЕКЦИЈЕ</vt:lpstr>
      <vt:lpstr>  ПРИМЕНА ПУТЕМ ИНЈЕКЦИЈЕ</vt:lpstr>
      <vt:lpstr> ПРИМЕНА ПУТЕМ ИНЈЕКЦИЈЕ</vt:lpstr>
      <vt:lpstr> ПРИМЕНА ПУТЕМ ИНЈЕКЦИЈЕ</vt:lpstr>
      <vt:lpstr> ПРИМЕНА ПУТЕМ ИНФУЗИЈЕ</vt:lpstr>
      <vt:lpstr> ПРИМЕНА ПУТЕМ ИНХАЛАЦИЈЕ</vt:lpstr>
      <vt:lpstr> ПРИМЕНА ПУТЕМ ИМПЛАНТАЦИЈЕ И ТРАНСДЕРМАЛНА ПРИМЕНА</vt:lpstr>
      <vt:lpstr> НАЗАЛНА ПРИМЕНА </vt:lpstr>
      <vt:lpstr> ЛОКАЛНА ПРИМЕНА </vt:lpstr>
      <vt:lpstr>   ФАРМАКОКИНЕТИКА  </vt:lpstr>
      <vt:lpstr>ТРАНСПОРТ ЛЕКА КРОЗ ЋЕЛИЈСКУ МЕМБРАНУ</vt:lpstr>
      <vt:lpstr>ТРАНСПОРТ ЛЕКА КРОЗ ЋЕЛИЈСКУ МЕМБРАНУ</vt:lpstr>
      <vt:lpstr>   АПСОРПЦИЈА  </vt:lpstr>
      <vt:lpstr>   АПСОРПЦИЈА  </vt:lpstr>
      <vt:lpstr>   АПСОРПЦИЈА  </vt:lpstr>
      <vt:lpstr>Везе лека са рецептором</vt:lpstr>
      <vt:lpstr>Јонске везе</vt:lpstr>
      <vt:lpstr>Водоничне и дипол-дипол везе</vt:lpstr>
      <vt:lpstr>Ван дер Валсове везе</vt:lpstr>
      <vt:lpstr>Хидрофобне везе</vt:lpstr>
    </vt:vector>
  </TitlesOfParts>
  <Company>Medicinski fakultet Kragujevac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Увод у фармакологију. Примена, апсорпција и транспорт лекова кроз  ћелијску мембрану</dc:title>
  <dc:creator>Slobodan Jankovic</dc:creator>
  <cp:lastModifiedBy>Marko Folic</cp:lastModifiedBy>
  <cp:revision>10</cp:revision>
  <dcterms:created xsi:type="dcterms:W3CDTF">2012-11-23T20:20:22Z</dcterms:created>
  <dcterms:modified xsi:type="dcterms:W3CDTF">2017-01-30T16:48:41Z</dcterms:modified>
</cp:coreProperties>
</file>